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1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366" r:id="rId20"/>
    <p:sldId id="367" r:id="rId21"/>
    <p:sldId id="273" r:id="rId22"/>
    <p:sldId id="274" r:id="rId23"/>
    <p:sldId id="275" r:id="rId24"/>
    <p:sldId id="276" r:id="rId25"/>
    <p:sldId id="277" r:id="rId26"/>
    <p:sldId id="278" r:id="rId27"/>
    <p:sldId id="279" r:id="rId28"/>
    <p:sldId id="280" r:id="rId29"/>
    <p:sldId id="358" r:id="rId30"/>
    <p:sldId id="364" r:id="rId31"/>
    <p:sldId id="359" r:id="rId32"/>
    <p:sldId id="362" r:id="rId33"/>
    <p:sldId id="360" r:id="rId34"/>
    <p:sldId id="361" r:id="rId35"/>
    <p:sldId id="363" r:id="rId36"/>
    <p:sldId id="365"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Lst>
  <p:sldSz cx="9144000" cy="6858000" type="screen4x3"/>
  <p:notesSz cx="6858000" cy="9144000"/>
  <p:embeddedFontLst>
    <p:embeddedFont>
      <p:font typeface="Libre Baskerville" panose="02000000000000000000" pitchFamily="2" charset="0"/>
      <p:regular r:id="rId113"/>
      <p:bold r:id="rId114"/>
      <p:italic r:id="rId115"/>
    </p:embeddedFont>
    <p:embeddedFont>
      <p:font typeface="Noto Sans Symbols" panose="020B0604020202020204"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1" roundtripDataSignature="AMtx7mgIAnFZR/E7QXH0YJ480yMqp/fq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14AEF2-A5A2-4D09-BAFD-F70F213C687C}">
  <a:tblStyle styleId="{AD14AEF2-A5A2-4D09-BAFD-F70F213C687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6150" autoAdjust="0"/>
  </p:normalViewPr>
  <p:slideViewPr>
    <p:cSldViewPr snapToGrid="0">
      <p:cViewPr varScale="1">
        <p:scale>
          <a:sx n="82" d="100"/>
          <a:sy n="82" d="100"/>
        </p:scale>
        <p:origin x="1445"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5.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customschemas.google.com/relationships/presentationmetadata" Target="meta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5" name="Google Shape;1025;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5" name="Google Shape;1035;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4" name="Google Shape;1044;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0" name="Google Shape;1080;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9" name="Google Shape;108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9" name="Google Shape;1099;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Oct 2025</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8238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sz="quarter" idx="5"/>
          </p:nvPr>
        </p:nvSpPr>
        <p:spPr/>
        <p:txBody>
          <a:bodyPr/>
          <a:lstStyle/>
          <a:p>
            <a:fld id="{47B83E53-A2EF-486B-84A7-21D7790BC12A}" type="slidenum">
              <a:rPr lang="en-MY" smtClean="0"/>
              <a:t>19</a:t>
            </a:fld>
            <a:endParaRPr lang="en-MY"/>
          </a:p>
        </p:txBody>
      </p:sp>
    </p:spTree>
    <p:extLst>
      <p:ext uri="{BB962C8B-B14F-4D97-AF65-F5344CB8AC3E}">
        <p14:creationId xmlns:p14="http://schemas.microsoft.com/office/powerpoint/2010/main" val="363709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8" name="Google Shape;10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1" name="Google Shape;34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962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MY" dirty="0"/>
              <a:t>Added </a:t>
            </a:r>
            <a:r>
              <a:rPr lang="en-MY" sz="1200" b="0" i="0" u="none" strike="noStrike" cap="none" dirty="0">
                <a:solidFill>
                  <a:schemeClr val="dk1"/>
                </a:solidFill>
                <a:effectLst/>
                <a:latin typeface="Calibri"/>
                <a:ea typeface="Calibri"/>
                <a:cs typeface="Calibri"/>
                <a:sym typeface="Calibri"/>
              </a:rPr>
              <a:t>Oct 2025, to be moved to Module 3</a:t>
            </a:r>
            <a:endParaRPr lang="en-MY" dirty="0">
              <a:effectLst/>
            </a:endParaRPr>
          </a:p>
          <a:p>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5529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383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016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4002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560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Added </a:t>
            </a:r>
            <a:r>
              <a:rPr lang="en-MY" sz="1200" b="0" i="0" u="none" strike="noStrike" cap="none" dirty="0">
                <a:solidFill>
                  <a:schemeClr val="dk1"/>
                </a:solidFill>
                <a:effectLst/>
                <a:latin typeface="Calibri"/>
                <a:ea typeface="Calibri"/>
                <a:cs typeface="Calibri"/>
                <a:sym typeface="Calibri"/>
              </a:rPr>
              <a:t>Oct 2025</a:t>
            </a:r>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6491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MY" dirty="0"/>
              <a:t>Added </a:t>
            </a:r>
            <a:r>
              <a:rPr lang="en-MY" sz="1200" b="0" i="0" u="none" strike="noStrike" cap="none" dirty="0">
                <a:solidFill>
                  <a:schemeClr val="dk1"/>
                </a:solidFill>
                <a:effectLst/>
                <a:latin typeface="Calibri"/>
                <a:ea typeface="Calibri"/>
                <a:cs typeface="Calibri"/>
                <a:sym typeface="Calibri"/>
              </a:rPr>
              <a:t>Oct 2025</a:t>
            </a:r>
            <a:endParaRPr lang="en-US" b="1" dirty="0"/>
          </a:p>
          <a:p>
            <a:endParaRPr lang="en-US" b="1" dirty="0"/>
          </a:p>
          <a:p>
            <a:r>
              <a:rPr lang="en-US" b="1" dirty="0"/>
              <a:t>Acceptance Criteria</a:t>
            </a:r>
          </a:p>
          <a:p>
            <a:r>
              <a:rPr lang="en-US" dirty="0"/>
              <a:t>Acceptance criteria are </a:t>
            </a:r>
            <a:r>
              <a:rPr lang="en-US" b="1" dirty="0"/>
              <a:t>conditions that must be met</a:t>
            </a:r>
            <a:r>
              <a:rPr lang="en-US" dirty="0"/>
              <a:t> for a use case or user story to be considered complete and successful.</a:t>
            </a:r>
            <a:br>
              <a:rPr lang="en-US" dirty="0"/>
            </a:br>
            <a:r>
              <a:rPr lang="en-US" dirty="0"/>
              <a:t>They define </a:t>
            </a:r>
            <a:r>
              <a:rPr lang="en-US" b="1" dirty="0"/>
              <a:t>what success looks like</a:t>
            </a:r>
            <a:r>
              <a:rPr lang="en-US" dirty="0"/>
              <a:t> from the user’s or system’s perspective and help ensure the developed feature meets requirements.</a:t>
            </a:r>
            <a:br>
              <a:rPr lang="en-US" dirty="0"/>
            </a:br>
            <a:r>
              <a:rPr lang="en-US" dirty="0"/>
              <a:t>✅ </a:t>
            </a:r>
            <a:r>
              <a:rPr lang="en-US" i="1" dirty="0"/>
              <a:t>Example:</a:t>
            </a:r>
            <a:r>
              <a:rPr lang="en-US" dirty="0"/>
              <a:t> “The system must display a confirmation message after a successful deposit.”</a:t>
            </a:r>
          </a:p>
          <a:p>
            <a:endParaRPr lang="en-MY" dirty="0"/>
          </a:p>
          <a:p>
            <a:r>
              <a:rPr lang="en-US" b="1" dirty="0"/>
              <a:t>Alternative Flow</a:t>
            </a:r>
          </a:p>
          <a:p>
            <a:r>
              <a:rPr lang="en-US" dirty="0"/>
              <a:t>Alternative flow describes a </a:t>
            </a:r>
            <a:r>
              <a:rPr lang="en-US" b="1" dirty="0"/>
              <a:t>valid variation</a:t>
            </a:r>
            <a:r>
              <a:rPr lang="en-US" dirty="0"/>
              <a:t> of the main (normal) process.</a:t>
            </a:r>
            <a:br>
              <a:rPr lang="en-US" dirty="0"/>
            </a:br>
            <a:r>
              <a:rPr lang="en-US" dirty="0"/>
              <a:t>It occurs when a user or system takes a </a:t>
            </a:r>
            <a:r>
              <a:rPr lang="en-US" b="1" dirty="0"/>
              <a:t>different but acceptable path</a:t>
            </a:r>
            <a:r>
              <a:rPr lang="en-US" dirty="0"/>
              <a:t> to achieve the same goal.</a:t>
            </a:r>
            <a:br>
              <a:rPr lang="en-US" dirty="0"/>
            </a:br>
            <a:r>
              <a:rPr lang="en-US" dirty="0"/>
              <a:t>✅ </a:t>
            </a:r>
            <a:r>
              <a:rPr lang="en-US" i="1" dirty="0"/>
              <a:t>Example:</a:t>
            </a:r>
            <a:r>
              <a:rPr lang="en-US" dirty="0"/>
              <a:t> “The customer deposits money via cheque instead of online transfer.”</a:t>
            </a:r>
          </a:p>
          <a:p>
            <a:endParaRPr lang="en-MY" dirty="0"/>
          </a:p>
          <a:p>
            <a:r>
              <a:rPr lang="en-US" b="1" dirty="0"/>
              <a:t>Exception Flow</a:t>
            </a:r>
          </a:p>
          <a:p>
            <a:r>
              <a:rPr lang="en-US" dirty="0"/>
              <a:t>Exception flow represents a </a:t>
            </a:r>
            <a:r>
              <a:rPr lang="en-US" b="1" dirty="0"/>
              <a:t>deviation caused by errors or unexpected events</a:t>
            </a:r>
            <a:r>
              <a:rPr lang="en-US" dirty="0"/>
              <a:t> that prevent successful completion of the use case.</a:t>
            </a:r>
            <a:br>
              <a:rPr lang="en-US" dirty="0"/>
            </a:br>
            <a:r>
              <a:rPr lang="en-US" dirty="0"/>
              <a:t>It shows how the system should </a:t>
            </a:r>
            <a:r>
              <a:rPr lang="en-US" b="1" dirty="0"/>
              <a:t>handle and recover from failures</a:t>
            </a:r>
            <a:r>
              <a:rPr lang="en-US" dirty="0"/>
              <a:t>.</a:t>
            </a:r>
            <a:br>
              <a:rPr lang="en-US" dirty="0"/>
            </a:br>
            <a:r>
              <a:rPr lang="en-US" dirty="0"/>
              <a:t>❌ </a:t>
            </a:r>
            <a:r>
              <a:rPr lang="en-US" i="1" dirty="0"/>
              <a:t>Example:</a:t>
            </a:r>
            <a:r>
              <a:rPr lang="en-US" dirty="0"/>
              <a:t> “The deposit fails because the user is inactive for a period of time.”</a:t>
            </a:r>
          </a:p>
          <a:p>
            <a:endParaRPr lang="en-MY"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553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8" name="Google Shape;13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60" name="Google Shape;560;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0" name="Google Shape;600;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9" name="Google Shape;64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81" name="Google Shape;681;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92" name="Google Shape;792;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4" name="Google Shape;82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2" name="Google Shape;842;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1" name="Google Shape;85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5" name="Google Shape;90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5" name="Google Shape;91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4" name="Google Shape;92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3" name="Google Shape;933;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2" name="Google Shape;942;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0" name="Google Shape;96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79" name="Google Shape;979;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0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0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1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11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1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0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0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0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0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0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0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0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0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0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0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0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0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0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0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0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0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10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10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0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9"/>
          <p:cNvSpPr>
            <a:spLocks noGrp="1"/>
          </p:cNvSpPr>
          <p:nvPr>
            <p:ph type="pic" idx="2"/>
          </p:nvPr>
        </p:nvSpPr>
        <p:spPr>
          <a:xfrm>
            <a:off x="1792288" y="612775"/>
            <a:ext cx="5486400" cy="4114800"/>
          </a:xfrm>
          <a:prstGeom prst="rect">
            <a:avLst/>
          </a:prstGeom>
          <a:noFill/>
          <a:ln>
            <a:noFill/>
          </a:ln>
        </p:spPr>
      </p:sp>
      <p:sp>
        <p:nvSpPr>
          <p:cNvPr id="72" name="Google Shape;72;p10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10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00"/>
          <p:cNvPicPr preferRelativeResize="0"/>
          <p:nvPr/>
        </p:nvPicPr>
        <p:blipFill rotWithShape="1">
          <a:blip r:embed="rId13">
            <a:alphaModFix/>
          </a:blip>
          <a:srcRect/>
          <a:stretch/>
        </p:blipFill>
        <p:spPr>
          <a:xfrm>
            <a:off x="-747" y="6487366"/>
            <a:ext cx="9131300" cy="357187"/>
          </a:xfrm>
          <a:prstGeom prst="rect">
            <a:avLst/>
          </a:prstGeom>
          <a:noFill/>
          <a:ln>
            <a:noFill/>
          </a:ln>
        </p:spPr>
      </p:pic>
      <p:sp>
        <p:nvSpPr>
          <p:cNvPr id="11" name="Google Shape;11;p100"/>
          <p:cNvSpPr/>
          <p:nvPr/>
        </p:nvSpPr>
        <p:spPr>
          <a:xfrm>
            <a:off x="0" y="0"/>
            <a:ext cx="9144000" cy="1417638"/>
          </a:xfrm>
          <a:prstGeom prst="rect">
            <a:avLst/>
          </a:prstGeom>
          <a:solidFill>
            <a:srgbClr val="FFE1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3" name="Google Shape;13;p100" descr="header_UTM"/>
          <p:cNvPicPr preferRelativeResize="0"/>
          <p:nvPr/>
        </p:nvPicPr>
        <p:blipFill rotWithShape="1">
          <a:blip r:embed="rId14">
            <a:alphaModFix/>
          </a:blip>
          <a:srcRect/>
          <a:stretch/>
        </p:blipFill>
        <p:spPr>
          <a:xfrm>
            <a:off x="63500" y="106363"/>
            <a:ext cx="1195388" cy="395287"/>
          </a:xfrm>
          <a:prstGeom prst="rect">
            <a:avLst/>
          </a:prstGeom>
          <a:noFill/>
          <a:ln>
            <a:noFill/>
          </a:ln>
        </p:spPr>
      </p:pic>
      <p:pic>
        <p:nvPicPr>
          <p:cNvPr id="14" name="Google Shape;14;p100" descr="header_url"/>
          <p:cNvPicPr preferRelativeResize="0"/>
          <p:nvPr/>
        </p:nvPicPr>
        <p:blipFill rotWithShape="1">
          <a:blip r:embed="rId15">
            <a:alphaModFix/>
          </a:blip>
          <a:srcRect/>
          <a:stretch/>
        </p:blipFill>
        <p:spPr>
          <a:xfrm>
            <a:off x="0" y="1169894"/>
            <a:ext cx="2376488" cy="255588"/>
          </a:xfrm>
          <a:prstGeom prst="rect">
            <a:avLst/>
          </a:prstGeom>
          <a:noFill/>
          <a:ln>
            <a:noFill/>
          </a:ln>
        </p:spPr>
      </p:pic>
      <p:sp>
        <p:nvSpPr>
          <p:cNvPr id="15" name="Google Shape;15;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 name="Google Shape;16;p10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10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0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12"/>
          <p:cNvSpPr txBo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dk1"/>
              </a:buClr>
              <a:buSzPts val="5400"/>
              <a:buFont typeface="Arial"/>
              <a:buNone/>
            </a:pPr>
            <a:endParaRPr sz="5400" b="0" i="0" u="none" strike="noStrike" cap="none">
              <a:solidFill>
                <a:schemeClr val="dk1"/>
              </a:solidFill>
              <a:latin typeface="Calibri"/>
              <a:ea typeface="Calibri"/>
              <a:cs typeface="Calibri"/>
              <a:sym typeface="Calibri"/>
            </a:endParaRPr>
          </a:p>
          <a:p>
            <a:pPr marL="342900" marR="0" lvl="0" indent="-342900" algn="ctr" rtl="0">
              <a:lnSpc>
                <a:spcPct val="100000"/>
              </a:lnSpc>
              <a:spcBef>
                <a:spcPts val="1080"/>
              </a:spcBef>
              <a:spcAft>
                <a:spcPts val="0"/>
              </a:spcAft>
              <a:buClr>
                <a:schemeClr val="dk1"/>
              </a:buClr>
              <a:buSzPts val="5400"/>
              <a:buFont typeface="Arial"/>
              <a:buNone/>
            </a:pPr>
            <a:r>
              <a:rPr lang="en-US" sz="5400" b="1" i="0" u="none" strike="noStrike" cap="none">
                <a:solidFill>
                  <a:schemeClr val="dk1"/>
                </a:solidFill>
                <a:latin typeface="Calibri"/>
                <a:ea typeface="Calibri"/>
                <a:cs typeface="Calibri"/>
                <a:sym typeface="Calibri"/>
              </a:rPr>
              <a:t>Terima Kasih</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560"/>
              </a:spcBef>
              <a:spcAft>
                <a:spcPts val="0"/>
              </a:spcAft>
              <a:buClr>
                <a:srgbClr val="C00000"/>
              </a:buClr>
              <a:buSzPts val="2800"/>
              <a:buFont typeface="Arial"/>
              <a:buNone/>
            </a:pPr>
            <a:r>
              <a:rPr lang="en-US" sz="2800" b="0" i="0" u="none" strike="noStrike" cap="none">
                <a:solidFill>
                  <a:srgbClr val="C00000"/>
                </a:solidFill>
                <a:latin typeface="Calibri"/>
                <a:ea typeface="Calibri"/>
                <a:cs typeface="Calibri"/>
                <a:sym typeface="Calibri"/>
              </a:rPr>
              <a:t>atas keprihatinan anda</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560"/>
              </a:spcBef>
              <a:spcAft>
                <a:spcPts val="0"/>
              </a:spcAft>
              <a:buClr>
                <a:schemeClr val="dk1"/>
              </a:buClr>
              <a:buSzPts val="2800"/>
              <a:buFont typeface="Arial"/>
              <a:buNone/>
            </a:pPr>
            <a:endParaRPr sz="2800" b="0" i="0" u="none" strike="noStrike" cap="none">
              <a:solidFill>
                <a:srgbClr val="C00000"/>
              </a:solidFill>
              <a:latin typeface="Calibri"/>
              <a:ea typeface="Calibri"/>
              <a:cs typeface="Calibri"/>
              <a:sym typeface="Calibri"/>
            </a:endParaRPr>
          </a:p>
          <a:p>
            <a:pPr marL="342900" marR="0" lvl="0" indent="-342900" algn="ctr" rtl="0">
              <a:lnSpc>
                <a:spcPct val="100000"/>
              </a:lnSpc>
              <a:spcBef>
                <a:spcPts val="720"/>
              </a:spcBef>
              <a:spcAft>
                <a:spcPts val="0"/>
              </a:spcAft>
              <a:buClr>
                <a:srgbClr val="002060"/>
              </a:buClr>
              <a:buSzPts val="3600"/>
              <a:buFont typeface="Arial"/>
              <a:buNone/>
            </a:pPr>
            <a:r>
              <a:rPr lang="en-US" sz="3600" b="1" i="0" u="none" strike="noStrike" cap="none">
                <a:solidFill>
                  <a:srgbClr val="002060"/>
                </a:solidFill>
                <a:latin typeface="Libre Baskerville"/>
                <a:ea typeface="Libre Baskerville"/>
                <a:cs typeface="Libre Baskerville"/>
                <a:sym typeface="Libre Baskerville"/>
              </a:rPr>
              <a:t>“I Care, You Care, We Care”</a:t>
            </a:r>
            <a:endParaRPr sz="3600" b="1" i="0" u="none" strike="noStrike" cap="none">
              <a:solidFill>
                <a:srgbClr val="002060"/>
              </a:solidFill>
              <a:latin typeface="Libre Baskerville"/>
              <a:ea typeface="Libre Baskerville"/>
              <a:cs typeface="Libre Baskerville"/>
              <a:sym typeface="Libre Baskerville"/>
            </a:endParaRPr>
          </a:p>
        </p:txBody>
      </p:sp>
      <p:pic>
        <p:nvPicPr>
          <p:cNvPr id="90" name="Google Shape;90;p112"/>
          <p:cNvPicPr preferRelativeResize="0"/>
          <p:nvPr/>
        </p:nvPicPr>
        <p:blipFill rotWithShape="1">
          <a:blip r:embed="rId2">
            <a:alphaModFix/>
          </a:blip>
          <a:srcRect/>
          <a:stretch/>
        </p:blipFill>
        <p:spPr>
          <a:xfrm>
            <a:off x="-747" y="6487366"/>
            <a:ext cx="9131300" cy="357187"/>
          </a:xfrm>
          <a:prstGeom prst="rect">
            <a:avLst/>
          </a:prstGeom>
          <a:noFill/>
          <a:ln>
            <a:noFill/>
          </a:ln>
        </p:spPr>
      </p:pic>
      <p:sp>
        <p:nvSpPr>
          <p:cNvPr id="91" name="Google Shape;91;p112"/>
          <p:cNvSpPr txBox="1">
            <a:spLocks noGrp="1"/>
          </p:cNvSpPr>
          <p:nvPr>
            <p:ph type="dt" idx="10"/>
          </p:nvPr>
        </p:nvSpPr>
        <p:spPr>
          <a:xfrm>
            <a:off x="0" y="6600451"/>
            <a:ext cx="1547664"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12"/>
          <p:cNvSpPr txBox="1">
            <a:spLocks noGrp="1"/>
          </p:cNvSpPr>
          <p:nvPr>
            <p:ph type="sldNum" idx="12"/>
          </p:nvPr>
        </p:nvSpPr>
        <p:spPr>
          <a:xfrm>
            <a:off x="8316416" y="6600451"/>
            <a:ext cx="457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12"/>
          <p:cNvSpPr/>
          <p:nvPr/>
        </p:nvSpPr>
        <p:spPr>
          <a:xfrm>
            <a:off x="0" y="0"/>
            <a:ext cx="9144000" cy="1417638"/>
          </a:xfrm>
          <a:prstGeom prst="rect">
            <a:avLst/>
          </a:prstGeom>
          <a:solidFill>
            <a:srgbClr val="FFE1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4" name="Google Shape;94;p112" descr="header_UTM"/>
          <p:cNvPicPr preferRelativeResize="0"/>
          <p:nvPr/>
        </p:nvPicPr>
        <p:blipFill rotWithShape="1">
          <a:blip r:embed="rId3">
            <a:alphaModFix/>
          </a:blip>
          <a:srcRect/>
          <a:stretch/>
        </p:blipFill>
        <p:spPr>
          <a:xfrm>
            <a:off x="63500" y="106363"/>
            <a:ext cx="1195388" cy="395287"/>
          </a:xfrm>
          <a:prstGeom prst="rect">
            <a:avLst/>
          </a:prstGeom>
          <a:noFill/>
          <a:ln>
            <a:noFill/>
          </a:ln>
        </p:spPr>
      </p:pic>
      <p:pic>
        <p:nvPicPr>
          <p:cNvPr id="95" name="Google Shape;95;p112" descr="header_url"/>
          <p:cNvPicPr preferRelativeResize="0"/>
          <p:nvPr/>
        </p:nvPicPr>
        <p:blipFill rotWithShape="1">
          <a:blip r:embed="rId4">
            <a:alphaModFix/>
          </a:blip>
          <a:srcRect/>
          <a:stretch/>
        </p:blipFill>
        <p:spPr>
          <a:xfrm>
            <a:off x="0" y="1009650"/>
            <a:ext cx="2376488" cy="388938"/>
          </a:xfrm>
          <a:prstGeom prst="rect">
            <a:avLst/>
          </a:prstGeom>
          <a:noFill/>
          <a:ln>
            <a:noFill/>
          </a:ln>
        </p:spPr>
      </p:pic>
      <p:pic>
        <p:nvPicPr>
          <p:cNvPr id="96" name="Google Shape;96;p112"/>
          <p:cNvPicPr preferRelativeResize="0"/>
          <p:nvPr/>
        </p:nvPicPr>
        <p:blipFill rotWithShape="1">
          <a:blip r:embed="rId5">
            <a:alphaModFix/>
          </a:blip>
          <a:srcRect/>
          <a:stretch/>
        </p:blipFill>
        <p:spPr>
          <a:xfrm>
            <a:off x="1873008" y="53788"/>
            <a:ext cx="580837" cy="438130"/>
          </a:xfrm>
          <a:prstGeom prst="rect">
            <a:avLst/>
          </a:prstGeom>
          <a:noFill/>
          <a:ln>
            <a:noFill/>
          </a:ln>
        </p:spPr>
      </p:pic>
      <p:pic>
        <p:nvPicPr>
          <p:cNvPr id="97" name="Google Shape;97;p112" descr="PNG_newlogo"/>
          <p:cNvPicPr preferRelativeResize="0"/>
          <p:nvPr/>
        </p:nvPicPr>
        <p:blipFill rotWithShape="1">
          <a:blip r:embed="rId6">
            <a:alphaModFix/>
          </a:blip>
          <a:srcRect/>
          <a:stretch/>
        </p:blipFill>
        <p:spPr>
          <a:xfrm>
            <a:off x="1354633" y="26894"/>
            <a:ext cx="504056" cy="477366"/>
          </a:xfrm>
          <a:prstGeom prst="rect">
            <a:avLst/>
          </a:prstGeom>
          <a:noFill/>
          <a:ln>
            <a:noFill/>
          </a:ln>
        </p:spPr>
      </p:pic>
      <p:sp>
        <p:nvSpPr>
          <p:cNvPr id="98" name="Google Shape;98;p112"/>
          <p:cNvSpPr txBox="1">
            <a:spLocks noGrp="1"/>
          </p:cNvSpPr>
          <p:nvPr>
            <p:ph type="ftr" idx="11"/>
          </p:nvPr>
        </p:nvSpPr>
        <p:spPr>
          <a:xfrm>
            <a:off x="2281520" y="6647328"/>
            <a:ext cx="4704928"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www.bbconsult.co.uk/blog/event-driven-application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Module 5: Requirements Analysis and Modeling</a:t>
            </a:r>
            <a:endParaRPr/>
          </a:p>
        </p:txBody>
      </p:sp>
      <p:sp>
        <p:nvSpPr>
          <p:cNvPr id="104" name="Google Shape;104;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100000"/>
              </a:lnSpc>
              <a:spcBef>
                <a:spcPts val="0"/>
              </a:spcBef>
              <a:spcAft>
                <a:spcPts val="0"/>
              </a:spcAft>
              <a:buClr>
                <a:schemeClr val="dk2"/>
              </a:buClr>
              <a:buSzPct val="100000"/>
              <a:buNone/>
            </a:pPr>
            <a:r>
              <a:rPr lang="en-US" sz="4000">
                <a:solidFill>
                  <a:schemeClr val="dk2"/>
                </a:solidFill>
              </a:rPr>
              <a:t>Software Engineering</a:t>
            </a:r>
            <a:endParaRPr/>
          </a:p>
          <a:p>
            <a:pPr marL="0" lvl="0" indent="0" algn="ctr" rtl="0">
              <a:lnSpc>
                <a:spcPct val="100000"/>
              </a:lnSpc>
              <a:spcBef>
                <a:spcPts val="518"/>
              </a:spcBef>
              <a:spcAft>
                <a:spcPts val="0"/>
              </a:spcAft>
              <a:buClr>
                <a:srgbClr val="888888"/>
              </a:buClr>
              <a:buSzPct val="100000"/>
              <a:buNone/>
            </a:pPr>
            <a:r>
              <a:rPr lang="en-US" sz="2800"/>
              <a:t>School of Computing, Faculty of Engineering</a:t>
            </a:r>
            <a:endParaRPr/>
          </a:p>
          <a:p>
            <a:pPr marL="0" lvl="0" indent="0" algn="ctr" rtl="0">
              <a:lnSpc>
                <a:spcPct val="100000"/>
              </a:lnSpc>
              <a:spcBef>
                <a:spcPts val="518"/>
              </a:spcBef>
              <a:spcAft>
                <a:spcPts val="0"/>
              </a:spcAft>
              <a:buClr>
                <a:srgbClr val="888888"/>
              </a:buClr>
              <a:buSzPct val="100000"/>
              <a:buNone/>
            </a:pPr>
            <a:r>
              <a:rPr lang="en-US" sz="2800"/>
              <a:t>Universiti Teknologi Malaysia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Use of Graphical Models</a:t>
            </a:r>
            <a:endParaRPr/>
          </a:p>
        </p:txBody>
      </p:sp>
      <p:sp>
        <p:nvSpPr>
          <p:cNvPr id="188" name="Google Shape;188;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0000"/>
              <a:buChar char="•"/>
            </a:pPr>
            <a:r>
              <a:rPr lang="en-US"/>
              <a:t>As a means of </a:t>
            </a:r>
            <a:r>
              <a:rPr lang="en-US">
                <a:solidFill>
                  <a:srgbClr val="C00000"/>
                </a:solidFill>
              </a:rPr>
              <a:t>facilitating discussion </a:t>
            </a:r>
            <a:r>
              <a:rPr lang="en-US"/>
              <a:t>about an existing or proposed system</a:t>
            </a:r>
            <a:endParaRPr/>
          </a:p>
          <a:p>
            <a:pPr marL="742950" lvl="1" indent="-285750" algn="l" rtl="0">
              <a:lnSpc>
                <a:spcPct val="100000"/>
              </a:lnSpc>
              <a:spcBef>
                <a:spcPts val="518"/>
              </a:spcBef>
              <a:spcAft>
                <a:spcPts val="0"/>
              </a:spcAft>
              <a:buClr>
                <a:schemeClr val="dk1"/>
              </a:buClr>
              <a:buSzPct val="100000"/>
              <a:buChar char="–"/>
            </a:pPr>
            <a:r>
              <a:rPr lang="en-US"/>
              <a:t>Incomplete and incorrect models are fine at the early stage as their role is to support discussion</a:t>
            </a:r>
            <a:endParaRPr/>
          </a:p>
          <a:p>
            <a:pPr marL="342900" lvl="0" indent="-342900" algn="l" rtl="0">
              <a:lnSpc>
                <a:spcPct val="100000"/>
              </a:lnSpc>
              <a:spcBef>
                <a:spcPts val="592"/>
              </a:spcBef>
              <a:spcAft>
                <a:spcPts val="0"/>
              </a:spcAft>
              <a:buClr>
                <a:schemeClr val="dk1"/>
              </a:buClr>
              <a:buSzPct val="100000"/>
              <a:buChar char="•"/>
            </a:pPr>
            <a:r>
              <a:rPr lang="en-US"/>
              <a:t>As a way of </a:t>
            </a:r>
            <a:r>
              <a:rPr lang="en-US">
                <a:solidFill>
                  <a:srgbClr val="C00000"/>
                </a:solidFill>
              </a:rPr>
              <a:t>documenting</a:t>
            </a:r>
            <a:r>
              <a:rPr lang="en-US"/>
              <a:t> an existing system</a:t>
            </a:r>
            <a:endParaRPr/>
          </a:p>
          <a:p>
            <a:pPr marL="742950" lvl="1" indent="-285750" algn="l" rtl="0">
              <a:lnSpc>
                <a:spcPct val="100000"/>
              </a:lnSpc>
              <a:spcBef>
                <a:spcPts val="518"/>
              </a:spcBef>
              <a:spcAft>
                <a:spcPts val="0"/>
              </a:spcAft>
              <a:buClr>
                <a:schemeClr val="dk1"/>
              </a:buClr>
              <a:buSzPct val="100000"/>
              <a:buChar char="–"/>
            </a:pPr>
            <a:r>
              <a:rPr lang="en-US"/>
              <a:t>Models should be an accurate representation of the system but need not be complete</a:t>
            </a:r>
            <a:endParaRPr/>
          </a:p>
          <a:p>
            <a:pPr marL="342900" lvl="0" indent="-342900" algn="l" rtl="0">
              <a:lnSpc>
                <a:spcPct val="100000"/>
              </a:lnSpc>
              <a:spcBef>
                <a:spcPts val="592"/>
              </a:spcBef>
              <a:spcAft>
                <a:spcPts val="0"/>
              </a:spcAft>
              <a:buClr>
                <a:schemeClr val="dk1"/>
              </a:buClr>
              <a:buSzPct val="100000"/>
              <a:buChar char="•"/>
            </a:pPr>
            <a:r>
              <a:rPr lang="en-US"/>
              <a:t>As a </a:t>
            </a:r>
            <a:r>
              <a:rPr lang="en-US">
                <a:solidFill>
                  <a:srgbClr val="C00000"/>
                </a:solidFill>
              </a:rPr>
              <a:t>detailed system description </a:t>
            </a:r>
            <a:r>
              <a:rPr lang="en-US"/>
              <a:t>that can be used to generate a system implementation</a:t>
            </a:r>
            <a:endParaRPr/>
          </a:p>
          <a:p>
            <a:pPr marL="742950" lvl="1" indent="-285750" algn="l" rtl="0">
              <a:lnSpc>
                <a:spcPct val="100000"/>
              </a:lnSpc>
              <a:spcBef>
                <a:spcPts val="518"/>
              </a:spcBef>
              <a:spcAft>
                <a:spcPts val="0"/>
              </a:spcAft>
              <a:buClr>
                <a:schemeClr val="dk1"/>
              </a:buClr>
              <a:buSzPct val="100000"/>
              <a:buChar char="–"/>
            </a:pPr>
            <a:r>
              <a:rPr lang="en-US"/>
              <a:t>Models have to be both correct and complete</a:t>
            </a:r>
            <a:endParaRPr/>
          </a:p>
          <a:p>
            <a:pPr marL="342900" lvl="0" indent="-154940" algn="l" rtl="0">
              <a:lnSpc>
                <a:spcPct val="100000"/>
              </a:lnSpc>
              <a:spcBef>
                <a:spcPts val="592"/>
              </a:spcBef>
              <a:spcAft>
                <a:spcPts val="0"/>
              </a:spcAft>
              <a:buClr>
                <a:schemeClr val="dk1"/>
              </a:buClr>
              <a:buSzPct val="100000"/>
              <a:buNone/>
            </a:pPr>
            <a:endParaRPr/>
          </a:p>
        </p:txBody>
      </p:sp>
      <p:sp>
        <p:nvSpPr>
          <p:cNvPr id="189" name="Google Shape;189;p1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90" name="Google Shape;190;p1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91" name="Google Shape;191;p1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SRS Outline of IEEE Std 830-1998</a:t>
            </a:r>
            <a:endParaRPr/>
          </a:p>
        </p:txBody>
      </p:sp>
      <p:sp>
        <p:nvSpPr>
          <p:cNvPr id="1028" name="Google Shape;1028;p90"/>
          <p:cNvSpPr txBox="1"/>
          <p:nvPr/>
        </p:nvSpPr>
        <p:spPr>
          <a:xfrm>
            <a:off x="4594705" y="6133195"/>
            <a:ext cx="33060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See page 11 of IEEE Std 830-1998</a:t>
            </a:r>
            <a:endParaRPr sz="1400" b="0" i="0" u="none" strike="noStrike" cap="none">
              <a:solidFill>
                <a:srgbClr val="000000"/>
              </a:solidFill>
              <a:latin typeface="Arial"/>
              <a:ea typeface="Arial"/>
              <a:cs typeface="Arial"/>
              <a:sym typeface="Arial"/>
            </a:endParaRPr>
          </a:p>
        </p:txBody>
      </p:sp>
      <p:pic>
        <p:nvPicPr>
          <p:cNvPr id="1029" name="Google Shape;1029;p90"/>
          <p:cNvPicPr preferRelativeResize="0">
            <a:picLocks noGrp="1"/>
          </p:cNvPicPr>
          <p:nvPr>
            <p:ph type="body" idx="1"/>
          </p:nvPr>
        </p:nvPicPr>
        <p:blipFill rotWithShape="1">
          <a:blip r:embed="rId3">
            <a:alphaModFix/>
          </a:blip>
          <a:srcRect/>
          <a:stretch/>
        </p:blipFill>
        <p:spPr>
          <a:xfrm>
            <a:off x="1278046" y="1519888"/>
            <a:ext cx="6470290" cy="4655232"/>
          </a:xfrm>
          <a:prstGeom prst="rect">
            <a:avLst/>
          </a:prstGeom>
          <a:noFill/>
          <a:ln w="9525" cap="flat" cmpd="sng">
            <a:solidFill>
              <a:schemeClr val="dk1"/>
            </a:solidFill>
            <a:prstDash val="solid"/>
            <a:round/>
            <a:headEnd type="none" w="sm" len="sm"/>
            <a:tailEnd type="none" w="sm" len="sm"/>
          </a:ln>
        </p:spPr>
      </p:pic>
      <p:sp>
        <p:nvSpPr>
          <p:cNvPr id="1030" name="Google Shape;1030;p9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31" name="Google Shape;1031;p9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
        <p:nvSpPr>
          <p:cNvPr id="1032" name="Google Shape;1032;p9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of Template for the Front Part of SRS Document</a:t>
            </a:r>
            <a:endParaRPr/>
          </a:p>
        </p:txBody>
      </p:sp>
      <p:pic>
        <p:nvPicPr>
          <p:cNvPr id="1038" name="Google Shape;1038;p91"/>
          <p:cNvPicPr preferRelativeResize="0">
            <a:picLocks noGrp="1"/>
          </p:cNvPicPr>
          <p:nvPr>
            <p:ph type="body" idx="1"/>
          </p:nvPr>
        </p:nvPicPr>
        <p:blipFill rotWithShape="1">
          <a:blip r:embed="rId3">
            <a:alphaModFix/>
          </a:blip>
          <a:srcRect/>
          <a:stretch/>
        </p:blipFill>
        <p:spPr>
          <a:xfrm>
            <a:off x="1163634" y="1556084"/>
            <a:ext cx="6803904" cy="4800600"/>
          </a:xfrm>
          <a:prstGeom prst="rect">
            <a:avLst/>
          </a:prstGeom>
          <a:noFill/>
          <a:ln w="9525" cap="flat" cmpd="sng">
            <a:solidFill>
              <a:schemeClr val="dk1"/>
            </a:solidFill>
            <a:prstDash val="solid"/>
            <a:round/>
            <a:headEnd type="none" w="sm" len="sm"/>
            <a:tailEnd type="none" w="sm" len="sm"/>
          </a:ln>
        </p:spPr>
      </p:pic>
      <p:sp>
        <p:nvSpPr>
          <p:cNvPr id="1039" name="Google Shape;1039;p9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40" name="Google Shape;1040;p9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sp>
        <p:nvSpPr>
          <p:cNvPr id="1041" name="Google Shape;1041;p9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Section 1: Introduction</a:t>
            </a:r>
            <a:endParaRPr/>
          </a:p>
        </p:txBody>
      </p:sp>
      <p:pic>
        <p:nvPicPr>
          <p:cNvPr id="1047" name="Google Shape;1047;p92"/>
          <p:cNvPicPr preferRelativeResize="0">
            <a:picLocks noGrp="1"/>
          </p:cNvPicPr>
          <p:nvPr>
            <p:ph type="body" idx="1"/>
          </p:nvPr>
        </p:nvPicPr>
        <p:blipFill rotWithShape="1">
          <a:blip r:embed="rId3">
            <a:alphaModFix/>
          </a:blip>
          <a:srcRect/>
          <a:stretch/>
        </p:blipFill>
        <p:spPr>
          <a:xfrm>
            <a:off x="1347539" y="1545620"/>
            <a:ext cx="6432264" cy="4823096"/>
          </a:xfrm>
          <a:prstGeom prst="rect">
            <a:avLst/>
          </a:prstGeom>
          <a:noFill/>
          <a:ln w="9525" cap="flat" cmpd="sng">
            <a:solidFill>
              <a:schemeClr val="dk1"/>
            </a:solidFill>
            <a:prstDash val="solid"/>
            <a:round/>
            <a:headEnd type="none" w="sm" len="sm"/>
            <a:tailEnd type="none" w="sm" len="sm"/>
          </a:ln>
        </p:spPr>
      </p:pic>
      <p:sp>
        <p:nvSpPr>
          <p:cNvPr id="1048" name="Google Shape;1048;p9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49" name="Google Shape;1049;p9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sp>
        <p:nvSpPr>
          <p:cNvPr id="1050" name="Google Shape;1050;p9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Section 2: Overall Description,</a:t>
            </a:r>
            <a:br>
              <a:rPr lang="en-US"/>
            </a:br>
            <a:r>
              <a:rPr lang="en-US"/>
              <a:t>Sub-Section 2.1</a:t>
            </a:r>
            <a:endParaRPr/>
          </a:p>
        </p:txBody>
      </p:sp>
      <p:pic>
        <p:nvPicPr>
          <p:cNvPr id="1056" name="Google Shape;1056;p93"/>
          <p:cNvPicPr preferRelativeResize="0">
            <a:picLocks noGrp="1"/>
          </p:cNvPicPr>
          <p:nvPr>
            <p:ph type="body" idx="1"/>
          </p:nvPr>
        </p:nvPicPr>
        <p:blipFill rotWithShape="1">
          <a:blip r:embed="rId3">
            <a:alphaModFix/>
          </a:blip>
          <a:srcRect/>
          <a:stretch/>
        </p:blipFill>
        <p:spPr>
          <a:xfrm>
            <a:off x="893695" y="1600200"/>
            <a:ext cx="7210285" cy="4724400"/>
          </a:xfrm>
          <a:prstGeom prst="rect">
            <a:avLst/>
          </a:prstGeom>
          <a:noFill/>
          <a:ln w="9525" cap="flat" cmpd="sng">
            <a:solidFill>
              <a:schemeClr val="dk1"/>
            </a:solidFill>
            <a:prstDash val="solid"/>
            <a:round/>
            <a:headEnd type="none" w="sm" len="sm"/>
            <a:tailEnd type="none" w="sm" len="sm"/>
          </a:ln>
        </p:spPr>
      </p:pic>
      <p:sp>
        <p:nvSpPr>
          <p:cNvPr id="1057" name="Google Shape;1057;p9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58" name="Google Shape;1058;p9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
        <p:nvSpPr>
          <p:cNvPr id="1059" name="Google Shape;1059;p9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Sub-sections 2.1.1 to 2.1.3</a:t>
            </a:r>
            <a:endParaRPr/>
          </a:p>
        </p:txBody>
      </p:sp>
      <p:pic>
        <p:nvPicPr>
          <p:cNvPr id="1065" name="Google Shape;1065;p94"/>
          <p:cNvPicPr preferRelativeResize="0">
            <a:picLocks noGrp="1"/>
          </p:cNvPicPr>
          <p:nvPr>
            <p:ph type="body" idx="1"/>
          </p:nvPr>
        </p:nvPicPr>
        <p:blipFill rotWithShape="1">
          <a:blip r:embed="rId3">
            <a:alphaModFix/>
          </a:blip>
          <a:srcRect/>
          <a:stretch/>
        </p:blipFill>
        <p:spPr>
          <a:xfrm>
            <a:off x="380235" y="1552074"/>
            <a:ext cx="8354692" cy="4724400"/>
          </a:xfrm>
          <a:prstGeom prst="rect">
            <a:avLst/>
          </a:prstGeom>
          <a:noFill/>
          <a:ln w="9525" cap="flat" cmpd="sng">
            <a:solidFill>
              <a:schemeClr val="dk1"/>
            </a:solidFill>
            <a:prstDash val="solid"/>
            <a:round/>
            <a:headEnd type="none" w="sm" len="sm"/>
            <a:tailEnd type="none" w="sm" len="sm"/>
          </a:ln>
        </p:spPr>
      </p:pic>
      <p:sp>
        <p:nvSpPr>
          <p:cNvPr id="1066" name="Google Shape;1066;p9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67" name="Google Shape;1067;p9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sp>
        <p:nvSpPr>
          <p:cNvPr id="1068" name="Google Shape;1068;p9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Sub-sections 2.2 &amp; 2.3</a:t>
            </a:r>
            <a:endParaRPr/>
          </a:p>
        </p:txBody>
      </p:sp>
      <p:pic>
        <p:nvPicPr>
          <p:cNvPr id="1074" name="Google Shape;1074;p95"/>
          <p:cNvPicPr preferRelativeResize="0">
            <a:picLocks noGrp="1"/>
          </p:cNvPicPr>
          <p:nvPr>
            <p:ph type="body" idx="1"/>
          </p:nvPr>
        </p:nvPicPr>
        <p:blipFill rotWithShape="1">
          <a:blip r:embed="rId3">
            <a:alphaModFix/>
          </a:blip>
          <a:srcRect/>
          <a:stretch/>
        </p:blipFill>
        <p:spPr>
          <a:xfrm>
            <a:off x="296152" y="1600200"/>
            <a:ext cx="8513402" cy="4038600"/>
          </a:xfrm>
          <a:prstGeom prst="rect">
            <a:avLst/>
          </a:prstGeom>
          <a:noFill/>
          <a:ln w="9525" cap="flat" cmpd="sng">
            <a:solidFill>
              <a:schemeClr val="dk1"/>
            </a:solidFill>
            <a:prstDash val="solid"/>
            <a:round/>
            <a:headEnd type="none" w="sm" len="sm"/>
            <a:tailEnd type="none" w="sm" len="sm"/>
          </a:ln>
        </p:spPr>
      </p:pic>
      <p:sp>
        <p:nvSpPr>
          <p:cNvPr id="1075" name="Google Shape;1075;p9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76" name="Google Shape;1076;p9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sp>
        <p:nvSpPr>
          <p:cNvPr id="1077" name="Google Shape;1077;p9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Sub-sections 2.4 to 2.6</a:t>
            </a:r>
            <a:endParaRPr/>
          </a:p>
        </p:txBody>
      </p:sp>
      <p:pic>
        <p:nvPicPr>
          <p:cNvPr id="1083" name="Google Shape;1083;p96"/>
          <p:cNvPicPr preferRelativeResize="0">
            <a:picLocks noGrp="1"/>
          </p:cNvPicPr>
          <p:nvPr>
            <p:ph type="body" idx="1"/>
          </p:nvPr>
        </p:nvPicPr>
        <p:blipFill rotWithShape="1">
          <a:blip r:embed="rId3">
            <a:alphaModFix/>
          </a:blip>
          <a:srcRect/>
          <a:stretch/>
        </p:blipFill>
        <p:spPr>
          <a:xfrm>
            <a:off x="671116" y="1495824"/>
            <a:ext cx="7826473" cy="4904975"/>
          </a:xfrm>
          <a:prstGeom prst="rect">
            <a:avLst/>
          </a:prstGeom>
          <a:noFill/>
          <a:ln w="9525" cap="flat" cmpd="sng">
            <a:solidFill>
              <a:schemeClr val="dk1"/>
            </a:solidFill>
            <a:prstDash val="solid"/>
            <a:round/>
            <a:headEnd type="none" w="sm" len="sm"/>
            <a:tailEnd type="none" w="sm" len="sm"/>
          </a:ln>
        </p:spPr>
      </p:pic>
      <p:sp>
        <p:nvSpPr>
          <p:cNvPr id="1084" name="Google Shape;1084;p9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85" name="Google Shape;1085;p9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
        <p:nvSpPr>
          <p:cNvPr id="1086" name="Google Shape;1086;p9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Section 3: Specific Requirements</a:t>
            </a:r>
            <a:endParaRPr/>
          </a:p>
        </p:txBody>
      </p:sp>
      <p:pic>
        <p:nvPicPr>
          <p:cNvPr id="1092" name="Google Shape;1092;p97"/>
          <p:cNvPicPr preferRelativeResize="0">
            <a:picLocks noGrp="1"/>
          </p:cNvPicPr>
          <p:nvPr>
            <p:ph type="body" idx="1"/>
          </p:nvPr>
        </p:nvPicPr>
        <p:blipFill rotWithShape="1">
          <a:blip r:embed="rId3">
            <a:alphaModFix/>
          </a:blip>
          <a:srcRect/>
          <a:stretch/>
        </p:blipFill>
        <p:spPr>
          <a:xfrm>
            <a:off x="445124" y="1600200"/>
            <a:ext cx="8229644" cy="3427005"/>
          </a:xfrm>
          <a:prstGeom prst="rect">
            <a:avLst/>
          </a:prstGeom>
          <a:noFill/>
          <a:ln w="9525" cap="flat" cmpd="sng">
            <a:solidFill>
              <a:schemeClr val="dk1"/>
            </a:solidFill>
            <a:prstDash val="solid"/>
            <a:round/>
            <a:headEnd type="none" w="sm" len="sm"/>
            <a:tailEnd type="none" w="sm" len="sm"/>
          </a:ln>
        </p:spPr>
      </p:pic>
      <p:sp>
        <p:nvSpPr>
          <p:cNvPr id="1093" name="Google Shape;1093;p9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94" name="Google Shape;1094;p9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
        <p:nvSpPr>
          <p:cNvPr id="1095" name="Google Shape;1095;p9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1096" name="Google Shape;1096;p97"/>
          <p:cNvSpPr txBox="1"/>
          <p:nvPr/>
        </p:nvSpPr>
        <p:spPr>
          <a:xfrm>
            <a:off x="412785" y="5247855"/>
            <a:ext cx="8319735"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00000"/>
                </a:solidFill>
                <a:latin typeface="Calibri"/>
                <a:ea typeface="Calibri"/>
                <a:cs typeface="Calibri"/>
                <a:sym typeface="Calibri"/>
              </a:rPr>
              <a:t>Note</a:t>
            </a:r>
            <a:r>
              <a:rPr lang="en-US" sz="1800" b="0" i="0" u="none" strike="noStrike" cap="none">
                <a:solidFill>
                  <a:srgbClr val="C00000"/>
                </a:solidFill>
                <a:latin typeface="Calibri"/>
                <a:ea typeface="Calibri"/>
                <a:cs typeface="Calibri"/>
                <a:sym typeface="Calibri"/>
              </a:rPr>
              <a:t>: Focus on “Specific Requirements” for the scope of this course – see the given System Documentation template that combines the required details for analysis (Section 2), design (Section 3 to 6) and testing (Section 7 and 8) to meet the minimum requirements of this course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a:t>Appendix A.5 Template of SRS Section 3: Organized by Feature (IEEE Std 830-1998)</a:t>
            </a:r>
            <a:endParaRPr/>
          </a:p>
        </p:txBody>
      </p:sp>
      <p:pic>
        <p:nvPicPr>
          <p:cNvPr id="1102" name="Google Shape;1102;p98"/>
          <p:cNvPicPr preferRelativeResize="0">
            <a:picLocks noGrp="1"/>
          </p:cNvPicPr>
          <p:nvPr>
            <p:ph type="body" idx="1"/>
          </p:nvPr>
        </p:nvPicPr>
        <p:blipFill rotWithShape="1">
          <a:blip r:embed="rId3">
            <a:alphaModFix/>
          </a:blip>
          <a:srcRect/>
          <a:stretch/>
        </p:blipFill>
        <p:spPr>
          <a:xfrm>
            <a:off x="4826862" y="1600200"/>
            <a:ext cx="3859938" cy="4800600"/>
          </a:xfrm>
          <a:prstGeom prst="rect">
            <a:avLst/>
          </a:prstGeom>
          <a:noFill/>
          <a:ln w="9525" cap="flat" cmpd="sng">
            <a:solidFill>
              <a:schemeClr val="dk1"/>
            </a:solidFill>
            <a:prstDash val="solid"/>
            <a:miter lim="800000"/>
            <a:headEnd type="none" w="sm" len="sm"/>
            <a:tailEnd type="none" w="sm" len="sm"/>
          </a:ln>
        </p:spPr>
      </p:pic>
      <p:sp>
        <p:nvSpPr>
          <p:cNvPr id="1103" name="Google Shape;1103;p98"/>
          <p:cNvSpPr txBox="1"/>
          <p:nvPr/>
        </p:nvSpPr>
        <p:spPr>
          <a:xfrm>
            <a:off x="304800" y="1600199"/>
            <a:ext cx="4343400" cy="4981951"/>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Sections 3.1.1 to 3.1.4 provide the details of what described in Sections 2.1.2 to 2.1.5</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For each functional requirement, include the</a:t>
            </a:r>
            <a:r>
              <a:rPr lang="en-US" sz="2400" b="1" i="0" u="none" strike="noStrike" cap="none">
                <a:solidFill>
                  <a:srgbClr val="C00000"/>
                </a:solidFill>
                <a:latin typeface="Calibri"/>
                <a:ea typeface="Calibri"/>
                <a:cs typeface="Calibri"/>
                <a:sym typeface="Calibri"/>
              </a:rPr>
              <a:t> use case diagram</a:t>
            </a:r>
            <a:r>
              <a:rPr lang="en-US" sz="2400" b="0" i="0" u="none" strike="noStrike" cap="none">
                <a:solidFill>
                  <a:schemeClr val="dk1"/>
                </a:solidFill>
                <a:latin typeface="Calibri"/>
                <a:ea typeface="Calibri"/>
                <a:cs typeface="Calibri"/>
                <a:sym typeface="Calibri"/>
              </a:rPr>
              <a:t> and its details using </a:t>
            </a:r>
            <a:r>
              <a:rPr lang="en-US" sz="2400" b="1" i="0" u="none" strike="noStrike" cap="none">
                <a:solidFill>
                  <a:srgbClr val="C00000"/>
                </a:solidFill>
                <a:latin typeface="Calibri"/>
                <a:ea typeface="Calibri"/>
                <a:cs typeface="Calibri"/>
                <a:sym typeface="Calibri"/>
              </a:rPr>
              <a:t>use case description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Include </a:t>
            </a:r>
            <a:r>
              <a:rPr lang="en-US" sz="2400" b="1" i="0" u="none" strike="noStrike" cap="none">
                <a:solidFill>
                  <a:srgbClr val="C00000"/>
                </a:solidFill>
                <a:latin typeface="Calibri"/>
                <a:ea typeface="Calibri"/>
                <a:cs typeface="Calibri"/>
                <a:sym typeface="Calibri"/>
              </a:rPr>
              <a:t>sequence diagram </a:t>
            </a:r>
            <a:r>
              <a:rPr lang="en-US" sz="2400" b="0" i="0" u="none" strike="noStrike" cap="none">
                <a:solidFill>
                  <a:schemeClr val="dk1"/>
                </a:solidFill>
                <a:latin typeface="Calibri"/>
                <a:ea typeface="Calibri"/>
                <a:cs typeface="Calibri"/>
                <a:sym typeface="Calibri"/>
              </a:rPr>
              <a:t>and </a:t>
            </a:r>
            <a:r>
              <a:rPr lang="en-US" sz="2400" b="1" i="0" u="none" strike="noStrike" cap="none">
                <a:solidFill>
                  <a:srgbClr val="C00000"/>
                </a:solidFill>
                <a:latin typeface="Calibri"/>
                <a:ea typeface="Calibri"/>
                <a:cs typeface="Calibri"/>
                <a:sym typeface="Calibri"/>
              </a:rPr>
              <a:t>activity diagram</a:t>
            </a:r>
            <a:r>
              <a:rPr lang="en-US" sz="2400" b="0" i="0" u="none" strike="noStrike" cap="none">
                <a:solidFill>
                  <a:srgbClr val="C00000"/>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for each use case i.e. functional requirement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Include </a:t>
            </a:r>
            <a:r>
              <a:rPr lang="en-US" sz="2400" b="1" i="0" u="none" strike="noStrike" cap="none">
                <a:solidFill>
                  <a:srgbClr val="C00000"/>
                </a:solidFill>
                <a:latin typeface="Calibri"/>
                <a:ea typeface="Calibri"/>
                <a:cs typeface="Calibri"/>
                <a:sym typeface="Calibri"/>
              </a:rPr>
              <a:t>state diagram</a:t>
            </a:r>
            <a:r>
              <a:rPr lang="en-US" sz="2400" b="0" i="0" u="none" strike="noStrike" cap="none">
                <a:solidFill>
                  <a:schemeClr val="dk1"/>
                </a:solidFill>
                <a:latin typeface="Calibri"/>
                <a:ea typeface="Calibri"/>
                <a:cs typeface="Calibri"/>
                <a:sym typeface="Calibri"/>
              </a:rPr>
              <a:t> for classes with states under respective use cases</a:t>
            </a:r>
            <a:endParaRPr sz="2400" b="0" i="0" u="none" strike="noStrike" cap="none">
              <a:solidFill>
                <a:schemeClr val="dk1"/>
              </a:solidFill>
              <a:latin typeface="Calibri"/>
              <a:ea typeface="Calibri"/>
              <a:cs typeface="Calibri"/>
              <a:sym typeface="Calibri"/>
            </a:endParaRPr>
          </a:p>
        </p:txBody>
      </p:sp>
      <p:sp>
        <p:nvSpPr>
          <p:cNvPr id="1104" name="Google Shape;1104;p9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105" name="Google Shape;1105;p9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
        <p:nvSpPr>
          <p:cNvPr id="1106" name="Google Shape;1106;p9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1107" name="Google Shape;1107;p98"/>
          <p:cNvSpPr/>
          <p:nvPr/>
        </p:nvSpPr>
        <p:spPr>
          <a:xfrm>
            <a:off x="6778602" y="4648200"/>
            <a:ext cx="228600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E5B8B7"/>
                </a:solidFill>
                <a:latin typeface="Calibri"/>
                <a:ea typeface="Calibri"/>
                <a:cs typeface="Calibri"/>
                <a:sym typeface="Calibri"/>
              </a:rPr>
              <a:t>Our Focus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Key Points</a:t>
            </a:r>
            <a:endParaRPr/>
          </a:p>
        </p:txBody>
      </p:sp>
      <p:sp>
        <p:nvSpPr>
          <p:cNvPr id="1113" name="Google Shape;1113;p9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Char char="•"/>
            </a:pPr>
            <a:r>
              <a:rPr lang="en-US" sz="2800"/>
              <a:t>The software requirements document is an </a:t>
            </a:r>
            <a:r>
              <a:rPr lang="en-US" sz="2800" b="1">
                <a:solidFill>
                  <a:srgbClr val="C00000"/>
                </a:solidFill>
              </a:rPr>
              <a:t>agreed statement </a:t>
            </a:r>
            <a:r>
              <a:rPr lang="en-US" sz="2800"/>
              <a:t>of the system requirements</a:t>
            </a:r>
            <a:endParaRPr/>
          </a:p>
          <a:p>
            <a:pPr marL="342900" lvl="0" indent="-342900" algn="l" rtl="0">
              <a:lnSpc>
                <a:spcPct val="100000"/>
              </a:lnSpc>
              <a:spcBef>
                <a:spcPts val="560"/>
              </a:spcBef>
              <a:spcAft>
                <a:spcPts val="0"/>
              </a:spcAft>
              <a:buClr>
                <a:schemeClr val="dk1"/>
              </a:buClr>
              <a:buSzPts val="2800"/>
              <a:buChar char="•"/>
            </a:pPr>
            <a:r>
              <a:rPr lang="en-US" sz="2800"/>
              <a:t>It should be organized so that both system customers or </a:t>
            </a:r>
            <a:r>
              <a:rPr lang="en-US" sz="2800" b="1">
                <a:solidFill>
                  <a:srgbClr val="C00000"/>
                </a:solidFill>
              </a:rPr>
              <a:t>users</a:t>
            </a:r>
            <a:r>
              <a:rPr lang="en-US" sz="2800"/>
              <a:t> and software </a:t>
            </a:r>
            <a:r>
              <a:rPr lang="en-US" sz="2800" b="1">
                <a:solidFill>
                  <a:srgbClr val="C00000"/>
                </a:solidFill>
              </a:rPr>
              <a:t>developers</a:t>
            </a:r>
            <a:r>
              <a:rPr lang="en-US" sz="2800"/>
              <a:t> can use it</a:t>
            </a:r>
            <a:endParaRPr/>
          </a:p>
          <a:p>
            <a:pPr marL="342900" lvl="0" indent="-342900" algn="l" rtl="0">
              <a:lnSpc>
                <a:spcPct val="100000"/>
              </a:lnSpc>
              <a:spcBef>
                <a:spcPts val="560"/>
              </a:spcBef>
              <a:spcAft>
                <a:spcPts val="0"/>
              </a:spcAft>
              <a:buClr>
                <a:schemeClr val="dk1"/>
              </a:buClr>
              <a:buSzPts val="2800"/>
              <a:buChar char="•"/>
            </a:pPr>
            <a:r>
              <a:rPr lang="en-US" sz="2800"/>
              <a:t>Documentation standard can be referred and customized based on stakeholders’ needs</a:t>
            </a:r>
            <a:endParaRPr sz="2800"/>
          </a:p>
          <a:p>
            <a:pPr marL="457200" lvl="1" indent="0" algn="l" rtl="0">
              <a:lnSpc>
                <a:spcPct val="100000"/>
              </a:lnSpc>
              <a:spcBef>
                <a:spcPts val="560"/>
              </a:spcBef>
              <a:spcAft>
                <a:spcPts val="0"/>
              </a:spcAft>
              <a:buClr>
                <a:schemeClr val="dk1"/>
              </a:buClr>
              <a:buSzPts val="2800"/>
              <a:buNone/>
            </a:pPr>
            <a:endParaRPr/>
          </a:p>
        </p:txBody>
      </p:sp>
      <p:sp>
        <p:nvSpPr>
          <p:cNvPr id="1114" name="Google Shape;1114;p9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115" name="Google Shape;1115;p9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sp>
        <p:nvSpPr>
          <p:cNvPr id="1116" name="Google Shape;1116;p9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a:spLocks noGrp="1"/>
          </p:cNvSpPr>
          <p:nvPr>
            <p:ph type="title"/>
          </p:nvPr>
        </p:nvSpPr>
        <p:spPr>
          <a:xfrm>
            <a:off x="5334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a:t>Ways of Writing a System Requirements Specification </a:t>
            </a:r>
            <a:endParaRPr/>
          </a:p>
        </p:txBody>
      </p:sp>
      <p:graphicFrame>
        <p:nvGraphicFramePr>
          <p:cNvPr id="197" name="Google Shape;197;p11"/>
          <p:cNvGraphicFramePr/>
          <p:nvPr/>
        </p:nvGraphicFramePr>
        <p:xfrm>
          <a:off x="457200" y="1600200"/>
          <a:ext cx="8229600" cy="4724375"/>
        </p:xfrm>
        <a:graphic>
          <a:graphicData uri="http://schemas.openxmlformats.org/drawingml/2006/table">
            <a:tbl>
              <a:tblPr firstRow="1" bandRow="1">
                <a:noFill/>
                <a:tableStyleId>{AD14AEF2-A5A2-4D09-BAFD-F70F213C687C}</a:tableStyleId>
              </a:tblPr>
              <a:tblGrid>
                <a:gridCol w="23622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932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Notation </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Description </a:t>
                      </a:r>
                      <a:endParaRPr sz="1400" u="none" strike="noStrike" cap="none"/>
                    </a:p>
                  </a:txBody>
                  <a:tcPr marL="91450" marR="91450" marT="45725" marB="45725"/>
                </a:tc>
                <a:extLst>
                  <a:ext uri="{0D108BD9-81ED-4DB2-BD59-A6C34878D82A}">
                    <a16:rowId xmlns:a16="http://schemas.microsoft.com/office/drawing/2014/main" val="10000"/>
                  </a:ext>
                </a:extLst>
              </a:tr>
              <a:tr h="5494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Natural language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requirements are written using numbered sentences in natural language. Each sentence should express one requirement.</a:t>
                      </a:r>
                      <a:endParaRPr sz="14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7757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Structured natural language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requirements are written in natural language on a standard form or template. Each field provides information about an aspect of the requirement.</a:t>
                      </a:r>
                      <a:endParaRPr sz="1400" u="none" strike="noStrike" cap="none"/>
                    </a:p>
                  </a:txBody>
                  <a:tcPr marL="91450" marR="91450" marT="45725" marB="45725"/>
                </a:tc>
                <a:extLst>
                  <a:ext uri="{0D108BD9-81ED-4DB2-BD59-A6C34878D82A}">
                    <a16:rowId xmlns:a16="http://schemas.microsoft.com/office/drawing/2014/main" val="10002"/>
                  </a:ext>
                </a:extLst>
              </a:tr>
              <a:tr h="1001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Design description language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This approach uses a language like a programming language, but with more abstract features to specify the requirements by defining an operational model of the system. This approach is now rarely used although it can be useful for interface specifications.</a:t>
                      </a:r>
                      <a:endParaRPr sz="1400" u="none" strike="noStrike" cap="none"/>
                    </a:p>
                  </a:txBody>
                  <a:tcPr marL="91450" marR="91450" marT="45725" marB="45725"/>
                </a:tc>
                <a:extLst>
                  <a:ext uri="{0D108BD9-81ED-4DB2-BD59-A6C34878D82A}">
                    <a16:rowId xmlns:a16="http://schemas.microsoft.com/office/drawing/2014/main" val="10003"/>
                  </a:ext>
                </a:extLst>
              </a:tr>
              <a:tr h="7757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Graphical notations</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Graphical models, supplemented by text annotations, are used to define the functional requirements for the system; UML use case and sequence diagrams are commonly used.</a:t>
                      </a:r>
                      <a:endParaRPr sz="14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1228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Mathematical specifications</a:t>
                      </a:r>
                      <a:endParaRPr sz="1400" u="none" strike="noStrike" cap="none">
                        <a:latin typeface="Arial"/>
                        <a:ea typeface="Arial"/>
                        <a:cs typeface="Arial"/>
                        <a:sym typeface="Arial"/>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sp>
        <p:nvSpPr>
          <p:cNvPr id="198" name="Google Shape;198;p11"/>
          <p:cNvSpPr/>
          <p:nvPr/>
        </p:nvSpPr>
        <p:spPr>
          <a:xfrm>
            <a:off x="7848600" y="723900"/>
            <a:ext cx="1219200" cy="612648"/>
          </a:xfrm>
          <a:prstGeom prst="wedgeEllipseCallout">
            <a:avLst>
              <a:gd name="adj1" fmla="val -61184"/>
              <a:gd name="adj2" fmla="val 78211"/>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Recall</a:t>
            </a:r>
            <a:endParaRPr sz="1400" b="0" i="0" u="none" strike="noStrike" cap="none">
              <a:solidFill>
                <a:srgbClr val="000000"/>
              </a:solidFill>
              <a:latin typeface="Arial"/>
              <a:ea typeface="Arial"/>
              <a:cs typeface="Arial"/>
              <a:sym typeface="Arial"/>
            </a:endParaRPr>
          </a:p>
        </p:txBody>
      </p:sp>
      <p:sp>
        <p:nvSpPr>
          <p:cNvPr id="199" name="Google Shape;199;p11"/>
          <p:cNvSpPr/>
          <p:nvPr/>
        </p:nvSpPr>
        <p:spPr>
          <a:xfrm>
            <a:off x="320842" y="2514600"/>
            <a:ext cx="8458200" cy="8382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11"/>
          <p:cNvSpPr/>
          <p:nvPr/>
        </p:nvSpPr>
        <p:spPr>
          <a:xfrm>
            <a:off x="328864" y="4287252"/>
            <a:ext cx="8458200" cy="8382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1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02" name="Google Shape;202;p1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03" name="Google Shape;203;p1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INTERACTION MODEL</a:t>
            </a:r>
            <a:endParaRPr/>
          </a:p>
        </p:txBody>
      </p:sp>
      <p:sp>
        <p:nvSpPr>
          <p:cNvPr id="209" name="Google Shape;209;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888888"/>
              </a:buClr>
              <a:buSzPts val="2000"/>
              <a:buNone/>
            </a:pPr>
            <a:r>
              <a:rPr lang="en-US"/>
              <a:t>Use Case Diagram</a:t>
            </a:r>
            <a:endParaRPr/>
          </a:p>
        </p:txBody>
      </p:sp>
      <p:sp>
        <p:nvSpPr>
          <p:cNvPr id="210" name="Google Shape;210;p1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11" name="Google Shape;211;p1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12" name="Google Shape;212;p1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Interaction Model</a:t>
            </a:r>
            <a:endParaRPr/>
          </a:p>
        </p:txBody>
      </p:sp>
      <p:sp>
        <p:nvSpPr>
          <p:cNvPr id="218" name="Google Shape;218;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a:t>Modeling </a:t>
            </a:r>
            <a:r>
              <a:rPr lang="en-US">
                <a:solidFill>
                  <a:srgbClr val="C00000"/>
                </a:solidFill>
              </a:rPr>
              <a:t>user interaction</a:t>
            </a:r>
            <a:r>
              <a:rPr lang="en-US"/>
              <a:t> is important as it helps to identify user requirements</a:t>
            </a:r>
            <a:endParaRPr/>
          </a:p>
          <a:p>
            <a:pPr marL="342900" lvl="0" indent="-342900" algn="l" rtl="0">
              <a:lnSpc>
                <a:spcPct val="100000"/>
              </a:lnSpc>
              <a:spcBef>
                <a:spcPts val="544"/>
              </a:spcBef>
              <a:spcAft>
                <a:spcPts val="0"/>
              </a:spcAft>
              <a:buClr>
                <a:schemeClr val="dk1"/>
              </a:buClr>
              <a:buSzPct val="100000"/>
              <a:buChar char="•"/>
            </a:pPr>
            <a:r>
              <a:rPr lang="en-US"/>
              <a:t>Modeling </a:t>
            </a:r>
            <a:r>
              <a:rPr lang="en-US">
                <a:solidFill>
                  <a:srgbClr val="C00000"/>
                </a:solidFill>
              </a:rPr>
              <a:t>system-to-system interaction</a:t>
            </a:r>
            <a:r>
              <a:rPr lang="en-US"/>
              <a:t> highlights the communication problems that may arise</a:t>
            </a:r>
            <a:endParaRPr/>
          </a:p>
          <a:p>
            <a:pPr marL="342900" lvl="0" indent="-342900" algn="l" rtl="0">
              <a:lnSpc>
                <a:spcPct val="100000"/>
              </a:lnSpc>
              <a:spcBef>
                <a:spcPts val="544"/>
              </a:spcBef>
              <a:spcAft>
                <a:spcPts val="0"/>
              </a:spcAft>
              <a:buClr>
                <a:schemeClr val="dk1"/>
              </a:buClr>
              <a:buSzPct val="100000"/>
              <a:buChar char="•"/>
            </a:pPr>
            <a:r>
              <a:rPr lang="en-US"/>
              <a:t>Modeling </a:t>
            </a:r>
            <a:r>
              <a:rPr lang="en-US">
                <a:solidFill>
                  <a:srgbClr val="C00000"/>
                </a:solidFill>
              </a:rPr>
              <a:t>component interaction</a:t>
            </a:r>
            <a:r>
              <a:rPr lang="en-US"/>
              <a:t> helps us understand if a proposed system structure is likely to deliver the required system performance and dependability</a:t>
            </a:r>
            <a:endParaRPr/>
          </a:p>
          <a:p>
            <a:pPr marL="342900" lvl="0" indent="-342900" algn="l" rtl="0">
              <a:lnSpc>
                <a:spcPct val="100000"/>
              </a:lnSpc>
              <a:spcBef>
                <a:spcPts val="544"/>
              </a:spcBef>
              <a:spcAft>
                <a:spcPts val="0"/>
              </a:spcAft>
              <a:buClr>
                <a:srgbClr val="C00000"/>
              </a:buClr>
              <a:buSzPct val="100000"/>
              <a:buChar char="•"/>
            </a:pPr>
            <a:r>
              <a:rPr lang="en-US">
                <a:solidFill>
                  <a:srgbClr val="C00000"/>
                </a:solidFill>
              </a:rPr>
              <a:t>Use case diagrams </a:t>
            </a:r>
            <a:r>
              <a:rPr lang="en-US"/>
              <a:t>and </a:t>
            </a:r>
            <a:r>
              <a:rPr lang="en-US">
                <a:solidFill>
                  <a:srgbClr val="C00000"/>
                </a:solidFill>
              </a:rPr>
              <a:t>sequence diagrams </a:t>
            </a:r>
            <a:r>
              <a:rPr lang="en-US"/>
              <a:t>may be used for interaction modeling</a:t>
            </a:r>
            <a:endParaRPr/>
          </a:p>
          <a:p>
            <a:pPr marL="342900" lvl="0" indent="-342900" algn="l" rtl="0">
              <a:lnSpc>
                <a:spcPct val="100000"/>
              </a:lnSpc>
              <a:spcBef>
                <a:spcPts val="544"/>
              </a:spcBef>
              <a:spcAft>
                <a:spcPts val="0"/>
              </a:spcAft>
              <a:buClr>
                <a:schemeClr val="dk1"/>
              </a:buClr>
              <a:buSzPct val="100000"/>
              <a:buChar char="•"/>
            </a:pPr>
            <a:r>
              <a:rPr lang="en-US"/>
              <a:t>For the scope of this course, </a:t>
            </a:r>
            <a:r>
              <a:rPr lang="en-US">
                <a:solidFill>
                  <a:srgbClr val="C00000"/>
                </a:solidFill>
              </a:rPr>
              <a:t>sequence diagrams </a:t>
            </a:r>
            <a:r>
              <a:rPr lang="en-US"/>
              <a:t>will be discussed later under </a:t>
            </a:r>
            <a:r>
              <a:rPr lang="en-US">
                <a:solidFill>
                  <a:srgbClr val="C00000"/>
                </a:solidFill>
              </a:rPr>
              <a:t>behavioural model</a:t>
            </a:r>
            <a:endParaRPr/>
          </a:p>
          <a:p>
            <a:pPr marL="342900" lvl="0" indent="-170180" algn="l" rtl="0">
              <a:lnSpc>
                <a:spcPct val="100000"/>
              </a:lnSpc>
              <a:spcBef>
                <a:spcPts val="544"/>
              </a:spcBef>
              <a:spcAft>
                <a:spcPts val="0"/>
              </a:spcAft>
              <a:buClr>
                <a:schemeClr val="dk1"/>
              </a:buClr>
              <a:buSzPct val="100000"/>
              <a:buNone/>
            </a:pPr>
            <a:endParaRPr/>
          </a:p>
        </p:txBody>
      </p:sp>
      <p:sp>
        <p:nvSpPr>
          <p:cNvPr id="219" name="Google Shape;219;p1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20" name="Google Shape;220;p1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21" name="Google Shape;221;p1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Use Case Modeling</a:t>
            </a:r>
            <a:endParaRPr/>
          </a:p>
        </p:txBody>
      </p:sp>
      <p:sp>
        <p:nvSpPr>
          <p:cNvPr id="227" name="Google Shape;22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0000"/>
              <a:buChar char="•"/>
            </a:pPr>
            <a:r>
              <a:rPr lang="en-US"/>
              <a:t>Use cases were developed originally to support requirements elicitation and now incorporated into the UML</a:t>
            </a:r>
            <a:endParaRPr/>
          </a:p>
          <a:p>
            <a:pPr marL="342900" lvl="0" indent="-342900" algn="l" rtl="0">
              <a:lnSpc>
                <a:spcPct val="100000"/>
              </a:lnSpc>
              <a:spcBef>
                <a:spcPts val="592"/>
              </a:spcBef>
              <a:spcAft>
                <a:spcPts val="0"/>
              </a:spcAft>
              <a:buClr>
                <a:schemeClr val="dk1"/>
              </a:buClr>
              <a:buSzPct val="100000"/>
              <a:buChar char="•"/>
            </a:pPr>
            <a:r>
              <a:rPr lang="en-US"/>
              <a:t>Each use case represents a </a:t>
            </a:r>
            <a:r>
              <a:rPr lang="en-US" b="1">
                <a:solidFill>
                  <a:srgbClr val="C00000"/>
                </a:solidFill>
              </a:rPr>
              <a:t>discrete task </a:t>
            </a:r>
            <a:r>
              <a:rPr lang="en-US"/>
              <a:t>that involves external interaction with a system</a:t>
            </a:r>
            <a:endParaRPr/>
          </a:p>
          <a:p>
            <a:pPr marL="342900" lvl="0" indent="-342900" algn="l" rtl="0">
              <a:lnSpc>
                <a:spcPct val="100000"/>
              </a:lnSpc>
              <a:spcBef>
                <a:spcPts val="592"/>
              </a:spcBef>
              <a:spcAft>
                <a:spcPts val="0"/>
              </a:spcAft>
              <a:buClr>
                <a:schemeClr val="dk1"/>
              </a:buClr>
              <a:buSzPct val="100000"/>
              <a:buChar char="•"/>
            </a:pPr>
            <a:r>
              <a:rPr lang="en-US"/>
              <a:t>Actors in a use case may be people or other systems</a:t>
            </a:r>
            <a:endParaRPr/>
          </a:p>
          <a:p>
            <a:pPr marL="342900" lvl="0" indent="-342900" algn="l" rtl="0">
              <a:lnSpc>
                <a:spcPct val="100000"/>
              </a:lnSpc>
              <a:spcBef>
                <a:spcPts val="592"/>
              </a:spcBef>
              <a:spcAft>
                <a:spcPts val="0"/>
              </a:spcAft>
              <a:buClr>
                <a:schemeClr val="dk1"/>
              </a:buClr>
              <a:buSzPct val="100000"/>
              <a:buChar char="•"/>
            </a:pPr>
            <a:r>
              <a:rPr lang="en-US"/>
              <a:t>Represented </a:t>
            </a:r>
            <a:r>
              <a:rPr lang="en-US" b="1">
                <a:solidFill>
                  <a:srgbClr val="C00000"/>
                </a:solidFill>
              </a:rPr>
              <a:t>diagrammatically</a:t>
            </a:r>
            <a:r>
              <a:rPr lang="en-US"/>
              <a:t> to provide an overview of the use case and in a more detailed </a:t>
            </a:r>
            <a:r>
              <a:rPr lang="en-US" b="1">
                <a:solidFill>
                  <a:srgbClr val="C00000"/>
                </a:solidFill>
              </a:rPr>
              <a:t>textual form</a:t>
            </a:r>
            <a:endParaRPr/>
          </a:p>
          <a:p>
            <a:pPr marL="342900" lvl="0" indent="-154940" algn="l" rtl="0">
              <a:lnSpc>
                <a:spcPct val="100000"/>
              </a:lnSpc>
              <a:spcBef>
                <a:spcPts val="592"/>
              </a:spcBef>
              <a:spcAft>
                <a:spcPts val="0"/>
              </a:spcAft>
              <a:buClr>
                <a:schemeClr val="dk1"/>
              </a:buClr>
              <a:buSzPct val="100000"/>
              <a:buNone/>
            </a:pPr>
            <a:endParaRPr/>
          </a:p>
        </p:txBody>
      </p:sp>
      <p:sp>
        <p:nvSpPr>
          <p:cNvPr id="228" name="Google Shape;228;p1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29" name="Google Shape;229;p1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30" name="Google Shape;230;p1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dirty="0"/>
              <a:t>Stereotypes in UML</a:t>
            </a:r>
            <a:endParaRPr dirty="0"/>
          </a:p>
        </p:txBody>
      </p:sp>
      <p:sp>
        <p:nvSpPr>
          <p:cNvPr id="236" name="Google Shape;236;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dirty="0"/>
              <a:t>Stereotypes allow us to </a:t>
            </a:r>
            <a:r>
              <a:rPr lang="en-US" dirty="0">
                <a:solidFill>
                  <a:srgbClr val="C00000"/>
                </a:solidFill>
              </a:rPr>
              <a:t>introduce new modeling elements</a:t>
            </a:r>
            <a:r>
              <a:rPr lang="en-US" dirty="0"/>
              <a:t> based on existing elements</a:t>
            </a:r>
            <a:endParaRPr dirty="0"/>
          </a:p>
          <a:p>
            <a:pPr marL="342900" lvl="0" indent="-342900" algn="l" rtl="0">
              <a:lnSpc>
                <a:spcPct val="100000"/>
              </a:lnSpc>
              <a:spcBef>
                <a:spcPts val="592"/>
              </a:spcBef>
              <a:spcAft>
                <a:spcPts val="0"/>
              </a:spcAft>
              <a:buClr>
                <a:schemeClr val="dk1"/>
              </a:buClr>
              <a:buSzPct val="100000"/>
              <a:buChar char="•"/>
            </a:pPr>
            <a:r>
              <a:rPr lang="en-US" dirty="0"/>
              <a:t>Can do this by appending the stereotype name in </a:t>
            </a:r>
            <a:r>
              <a:rPr lang="en-US" dirty="0">
                <a:solidFill>
                  <a:srgbClr val="C00000"/>
                </a:solidFill>
              </a:rPr>
              <a:t>guillemots («…») </a:t>
            </a:r>
            <a:r>
              <a:rPr lang="en-US" dirty="0"/>
              <a:t>to the new element</a:t>
            </a:r>
            <a:endParaRPr dirty="0"/>
          </a:p>
          <a:p>
            <a:pPr marL="342900" lvl="0" indent="-342900" algn="l" rtl="0">
              <a:lnSpc>
                <a:spcPct val="100000"/>
              </a:lnSpc>
              <a:spcBef>
                <a:spcPts val="592"/>
              </a:spcBef>
              <a:spcAft>
                <a:spcPts val="0"/>
              </a:spcAft>
              <a:buClr>
                <a:schemeClr val="dk1"/>
              </a:buClr>
              <a:buSzPct val="100000"/>
              <a:buChar char="•"/>
            </a:pPr>
            <a:r>
              <a:rPr lang="en-US" dirty="0"/>
              <a:t>Each model element can have at most one stereotype</a:t>
            </a:r>
            <a:endParaRPr dirty="0"/>
          </a:p>
          <a:p>
            <a:pPr marL="342900" lvl="0" indent="-342900" algn="l" rtl="0">
              <a:lnSpc>
                <a:spcPct val="100000"/>
              </a:lnSpc>
              <a:spcBef>
                <a:spcPts val="592"/>
              </a:spcBef>
              <a:spcAft>
                <a:spcPts val="0"/>
              </a:spcAft>
              <a:buClr>
                <a:schemeClr val="dk1"/>
              </a:buClr>
              <a:buSzPct val="100000"/>
              <a:buChar char="•"/>
            </a:pPr>
            <a:r>
              <a:rPr lang="en-US" dirty="0"/>
              <a:t>Examples: </a:t>
            </a:r>
            <a:endParaRPr dirty="0"/>
          </a:p>
          <a:p>
            <a:pPr marL="971550" lvl="1" indent="-514350" algn="l" rtl="0">
              <a:lnSpc>
                <a:spcPct val="100000"/>
              </a:lnSpc>
              <a:spcBef>
                <a:spcPts val="518"/>
              </a:spcBef>
              <a:spcAft>
                <a:spcPts val="0"/>
              </a:spcAft>
              <a:buClr>
                <a:schemeClr val="dk1"/>
              </a:buClr>
              <a:buSzPct val="100000"/>
              <a:buFont typeface="Calibri"/>
              <a:buAutoNum type="arabicPeriod"/>
            </a:pPr>
            <a:r>
              <a:rPr lang="en-US" dirty="0"/>
              <a:t>&lt;&lt;include&gt;&gt;, &lt;&lt;extend&gt;&gt; in use case relationship</a:t>
            </a:r>
            <a:endParaRPr dirty="0"/>
          </a:p>
          <a:p>
            <a:pPr marL="971550" lvl="1" indent="-514350" algn="l" rtl="0">
              <a:lnSpc>
                <a:spcPct val="100000"/>
              </a:lnSpc>
              <a:spcBef>
                <a:spcPts val="518"/>
              </a:spcBef>
              <a:spcAft>
                <a:spcPts val="0"/>
              </a:spcAft>
              <a:buClr>
                <a:schemeClr val="dk1"/>
              </a:buClr>
              <a:buSzPct val="100000"/>
              <a:buFont typeface="Calibri"/>
              <a:buAutoNum type="arabicPeriod"/>
            </a:pPr>
            <a:r>
              <a:rPr lang="en-US" dirty="0"/>
              <a:t>&lt;&lt;entity&gt;&gt;, &lt;&lt;controller&gt;&gt;, &lt;&lt;boundary&gt;&gt; in class diagram as class stereotypes</a:t>
            </a:r>
            <a:endParaRPr dirty="0"/>
          </a:p>
          <a:p>
            <a:pPr marL="971550" lvl="1" indent="-514350" algn="l" rtl="0">
              <a:lnSpc>
                <a:spcPct val="100000"/>
              </a:lnSpc>
              <a:spcBef>
                <a:spcPts val="518"/>
              </a:spcBef>
              <a:spcAft>
                <a:spcPts val="0"/>
              </a:spcAft>
              <a:buClr>
                <a:schemeClr val="dk1"/>
              </a:buClr>
              <a:buSzPct val="100000"/>
              <a:buFont typeface="Calibri"/>
              <a:buAutoNum type="arabicPeriod"/>
            </a:pPr>
            <a:r>
              <a:rPr lang="en-US" dirty="0"/>
              <a:t>&lt;&lt;package&gt;&gt;, &lt;&lt;subsystem&gt;&gt; in package diagram </a:t>
            </a:r>
            <a:endParaRPr dirty="0"/>
          </a:p>
        </p:txBody>
      </p:sp>
      <p:sp>
        <p:nvSpPr>
          <p:cNvPr id="237" name="Google Shape;237;p1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38" name="Google Shape;238;p1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39" name="Google Shape;239;p1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Use Case Diagram: Notation</a:t>
            </a:r>
            <a:endParaRPr/>
          </a:p>
        </p:txBody>
      </p:sp>
      <p:pic>
        <p:nvPicPr>
          <p:cNvPr id="245" name="Google Shape;245;p16"/>
          <p:cNvPicPr preferRelativeResize="0">
            <a:picLocks noGrp="1"/>
          </p:cNvPicPr>
          <p:nvPr>
            <p:ph type="body" idx="1"/>
          </p:nvPr>
        </p:nvPicPr>
        <p:blipFill rotWithShape="1">
          <a:blip r:embed="rId3">
            <a:alphaModFix/>
          </a:blip>
          <a:srcRect/>
          <a:stretch/>
        </p:blipFill>
        <p:spPr>
          <a:xfrm>
            <a:off x="2064654" y="1899910"/>
            <a:ext cx="6896100" cy="4143375"/>
          </a:xfrm>
          <a:prstGeom prst="rect">
            <a:avLst/>
          </a:prstGeom>
          <a:noFill/>
          <a:ln>
            <a:noFill/>
          </a:ln>
        </p:spPr>
      </p:pic>
      <p:sp>
        <p:nvSpPr>
          <p:cNvPr id="246" name="Google Shape;246;p1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47" name="Google Shape;247;p1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48" name="Google Shape;248;p1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9" name="Google Shape;249;p16"/>
          <p:cNvPicPr preferRelativeResize="0"/>
          <p:nvPr/>
        </p:nvPicPr>
        <p:blipFill rotWithShape="1">
          <a:blip r:embed="rId4">
            <a:alphaModFix/>
          </a:blip>
          <a:srcRect/>
          <a:stretch/>
        </p:blipFill>
        <p:spPr>
          <a:xfrm>
            <a:off x="235856" y="2496584"/>
            <a:ext cx="1905000" cy="1409700"/>
          </a:xfrm>
          <a:prstGeom prst="rect">
            <a:avLst/>
          </a:prstGeom>
          <a:noFill/>
          <a:ln>
            <a:noFill/>
          </a:ln>
        </p:spPr>
      </p:pic>
      <p:pic>
        <p:nvPicPr>
          <p:cNvPr id="250" name="Google Shape;250;p16"/>
          <p:cNvPicPr preferRelativeResize="0"/>
          <p:nvPr/>
        </p:nvPicPr>
        <p:blipFill rotWithShape="1">
          <a:blip r:embed="rId5">
            <a:alphaModFix/>
          </a:blip>
          <a:srcRect/>
          <a:stretch/>
        </p:blipFill>
        <p:spPr>
          <a:xfrm>
            <a:off x="257627" y="3961074"/>
            <a:ext cx="1838325" cy="163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dirty="0"/>
              <a:t>Example: Use Case Diagram for </a:t>
            </a:r>
            <a:r>
              <a:rPr lang="en-US" dirty="0" err="1"/>
              <a:t>Mentcare</a:t>
            </a:r>
            <a:r>
              <a:rPr lang="en-US" dirty="0"/>
              <a:t> System</a:t>
            </a:r>
            <a:endParaRPr dirty="0"/>
          </a:p>
        </p:txBody>
      </p:sp>
      <p:sp>
        <p:nvSpPr>
          <p:cNvPr id="256" name="Google Shape;256;p1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57" name="Google Shape;257;p1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58" name="Google Shape;258;p1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59" name="Google Shape;259;p17" descr="5.5 RecepUseCases.eps"/>
          <p:cNvPicPr preferRelativeResize="0">
            <a:picLocks noGrp="1"/>
          </p:cNvPicPr>
          <p:nvPr>
            <p:ph type="body" idx="1"/>
          </p:nvPr>
        </p:nvPicPr>
        <p:blipFill rotWithShape="1">
          <a:blip r:embed="rId3">
            <a:alphaModFix/>
          </a:blip>
          <a:srcRect/>
          <a:stretch/>
        </p:blipFill>
        <p:spPr>
          <a:xfrm>
            <a:off x="2546604" y="1927859"/>
            <a:ext cx="3854195" cy="4161301"/>
          </a:xfrm>
          <a:prstGeom prst="rect">
            <a:avLst/>
          </a:prstGeom>
          <a:noFill/>
          <a:ln>
            <a:noFill/>
          </a:ln>
        </p:spPr>
      </p:pic>
      <p:sp>
        <p:nvSpPr>
          <p:cNvPr id="260" name="Google Shape;260;p17"/>
          <p:cNvSpPr txBox="1"/>
          <p:nvPr/>
        </p:nvSpPr>
        <p:spPr>
          <a:xfrm>
            <a:off x="838200" y="6033543"/>
            <a:ext cx="8077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Note: Use cases in the Mentcare system involving the role ‘Medical Receptionist’</a:t>
            </a:r>
            <a:endParaRPr sz="1800" b="0" i="0" u="none" strike="noStrike" cap="none">
              <a:solidFill>
                <a:schemeClr val="dk1"/>
              </a:solidFill>
              <a:latin typeface="Calibri"/>
              <a:ea typeface="Calibri"/>
              <a:cs typeface="Calibri"/>
              <a:sym typeface="Calibri"/>
            </a:endParaRPr>
          </a:p>
        </p:txBody>
      </p:sp>
      <p:grpSp>
        <p:nvGrpSpPr>
          <p:cNvPr id="261" name="Google Shape;261;p17"/>
          <p:cNvGrpSpPr/>
          <p:nvPr/>
        </p:nvGrpSpPr>
        <p:grpSpPr>
          <a:xfrm>
            <a:off x="3657600" y="1499513"/>
            <a:ext cx="2895600" cy="4461454"/>
            <a:chOff x="3657600" y="1499513"/>
            <a:chExt cx="2895600" cy="4461454"/>
          </a:xfrm>
        </p:grpSpPr>
        <p:sp>
          <p:nvSpPr>
            <p:cNvPr id="262" name="Google Shape;262;p17"/>
            <p:cNvSpPr/>
            <p:nvPr/>
          </p:nvSpPr>
          <p:spPr>
            <a:xfrm>
              <a:off x="3657600" y="1509410"/>
              <a:ext cx="2895600" cy="4451557"/>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17"/>
            <p:cNvSpPr txBox="1"/>
            <p:nvPr/>
          </p:nvSpPr>
          <p:spPr>
            <a:xfrm>
              <a:off x="4200665" y="1499513"/>
              <a:ext cx="18094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Mentcare System</a:t>
              </a: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9530-DB41-241D-27C3-18B6186945FD}"/>
              </a:ext>
            </a:extLst>
          </p:cNvPr>
          <p:cNvSpPr>
            <a:spLocks noGrp="1"/>
          </p:cNvSpPr>
          <p:nvPr>
            <p:ph type="title"/>
          </p:nvPr>
        </p:nvSpPr>
        <p:spPr/>
        <p:txBody>
          <a:bodyPr/>
          <a:lstStyle/>
          <a:p>
            <a:pPr algn="ctr"/>
            <a:r>
              <a:rPr lang="en-US" dirty="0"/>
              <a:t>Module in Use Case Diagram </a:t>
            </a:r>
            <a:endParaRPr lang="en-MY" dirty="0"/>
          </a:p>
        </p:txBody>
      </p:sp>
      <p:sp>
        <p:nvSpPr>
          <p:cNvPr id="3" name="Content Placeholder 2">
            <a:extLst>
              <a:ext uri="{FF2B5EF4-FFF2-40B4-BE49-F238E27FC236}">
                <a16:creationId xmlns:a16="http://schemas.microsoft.com/office/drawing/2014/main" id="{1E9107D0-D8AE-CF85-6AAD-E73A50443C71}"/>
              </a:ext>
            </a:extLst>
          </p:cNvPr>
          <p:cNvSpPr>
            <a:spLocks noGrp="1"/>
          </p:cNvSpPr>
          <p:nvPr>
            <p:ph idx="1"/>
          </p:nvPr>
        </p:nvSpPr>
        <p:spPr>
          <a:xfrm>
            <a:off x="176645" y="1600199"/>
            <a:ext cx="8759537" cy="4696691"/>
          </a:xfrm>
        </p:spPr>
        <p:txBody>
          <a:bodyPr>
            <a:normAutofit fontScale="77500" lnSpcReduction="20000"/>
          </a:bodyPr>
          <a:lstStyle/>
          <a:p>
            <a:pPr algn="just"/>
            <a:r>
              <a:rPr lang="en-US" b="1" dirty="0"/>
              <a:t>Definition</a:t>
            </a:r>
            <a:r>
              <a:rPr lang="en-US" dirty="0"/>
              <a:t>: A module is a conceptual or functional subdivision of a system. It helps organize use cases based on features, departments, or system components.</a:t>
            </a:r>
          </a:p>
          <a:p>
            <a:pPr algn="just"/>
            <a:r>
              <a:rPr lang="en-US" b="1" dirty="0"/>
              <a:t>Purpose</a:t>
            </a:r>
            <a:r>
              <a:rPr lang="en-US" dirty="0"/>
              <a:t>: To improve clarity and manageability of large systems by grouping related use cases.</a:t>
            </a:r>
          </a:p>
          <a:p>
            <a:r>
              <a:rPr lang="en-US" b="1" dirty="0"/>
              <a:t>Representation</a:t>
            </a:r>
            <a:r>
              <a:rPr lang="en-US" dirty="0"/>
              <a:t>:</a:t>
            </a:r>
          </a:p>
          <a:p>
            <a:pPr lvl="1"/>
            <a:r>
              <a:rPr lang="en-US" dirty="0"/>
              <a:t>Often shown as </a:t>
            </a:r>
            <a:r>
              <a:rPr lang="en-US" b="1" dirty="0"/>
              <a:t>packages</a:t>
            </a:r>
            <a:r>
              <a:rPr lang="en-US" dirty="0"/>
              <a:t> (UML element) using a folder-like icon.</a:t>
            </a:r>
          </a:p>
          <a:p>
            <a:pPr lvl="1"/>
            <a:r>
              <a:rPr lang="en-US" dirty="0"/>
              <a:t>Each package contains use cases relevant to that module.</a:t>
            </a:r>
          </a:p>
          <a:p>
            <a:pPr lvl="1"/>
            <a:r>
              <a:rPr lang="en-US" dirty="0"/>
              <a:t>Modules may be labeled with names like "User Management", "Billing", or "Reporting".</a:t>
            </a:r>
          </a:p>
          <a:p>
            <a:r>
              <a:rPr lang="en-US" b="1" dirty="0"/>
              <a:t>Why Use Modules?</a:t>
            </a:r>
          </a:p>
          <a:p>
            <a:pPr lvl="1"/>
            <a:r>
              <a:rPr lang="en-US" dirty="0"/>
              <a:t>Helps stakeholders focus on specific areas.</a:t>
            </a:r>
          </a:p>
          <a:p>
            <a:pPr lvl="1"/>
            <a:r>
              <a:rPr lang="en-US" dirty="0"/>
              <a:t>Makes diagrams easier to read and maintain.</a:t>
            </a:r>
          </a:p>
          <a:p>
            <a:pPr lvl="1"/>
            <a:r>
              <a:rPr lang="en-US" dirty="0"/>
              <a:t>Supports modular design and development.</a:t>
            </a:r>
          </a:p>
        </p:txBody>
      </p:sp>
    </p:spTree>
    <p:extLst>
      <p:ext uri="{BB962C8B-B14F-4D97-AF65-F5344CB8AC3E}">
        <p14:creationId xmlns:p14="http://schemas.microsoft.com/office/powerpoint/2010/main" val="376332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5C08-39B6-1A5B-83B2-60C74AE8F66F}"/>
              </a:ext>
            </a:extLst>
          </p:cNvPr>
          <p:cNvSpPr>
            <a:spLocks noGrp="1"/>
          </p:cNvSpPr>
          <p:nvPr>
            <p:ph type="title"/>
          </p:nvPr>
        </p:nvSpPr>
        <p:spPr>
          <a:xfrm>
            <a:off x="628650" y="279796"/>
            <a:ext cx="7886700" cy="994172"/>
          </a:xfrm>
        </p:spPr>
        <p:txBody>
          <a:bodyPr/>
          <a:lstStyle/>
          <a:p>
            <a:pPr algn="ctr"/>
            <a:r>
              <a:rPr lang="en-MY" dirty="0"/>
              <a:t>Example Structure</a:t>
            </a:r>
          </a:p>
        </p:txBody>
      </p:sp>
      <p:sp>
        <p:nvSpPr>
          <p:cNvPr id="5" name="AutoShape 4">
            <a:extLst>
              <a:ext uri="{FF2B5EF4-FFF2-40B4-BE49-F238E27FC236}">
                <a16:creationId xmlns:a16="http://schemas.microsoft.com/office/drawing/2014/main" id="{6AC44971-3ED3-50D1-48C2-2E0A262875E2}"/>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MY" sz="1050"/>
          </a:p>
        </p:txBody>
      </p:sp>
      <p:pic>
        <p:nvPicPr>
          <p:cNvPr id="1026" name="Picture 2">
            <a:extLst>
              <a:ext uri="{FF2B5EF4-FFF2-40B4-BE49-F238E27FC236}">
                <a16:creationId xmlns:a16="http://schemas.microsoft.com/office/drawing/2014/main" id="{A0ABCEE3-12D8-730A-78A8-C361C7C1D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113" y="1473468"/>
            <a:ext cx="4831773" cy="497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3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Outline</a:t>
            </a:r>
            <a:endParaRPr/>
          </a:p>
        </p:txBody>
      </p:sp>
      <p:sp>
        <p:nvSpPr>
          <p:cNvPr id="111" name="Google Shape;111;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Part I: Requirements Modeling Concept</a:t>
            </a:r>
            <a:endParaRPr/>
          </a:p>
          <a:p>
            <a:pPr marL="742950" lvl="1" indent="-285750" algn="l" rtl="0">
              <a:lnSpc>
                <a:spcPct val="100000"/>
              </a:lnSpc>
              <a:spcBef>
                <a:spcPts val="560"/>
              </a:spcBef>
              <a:spcAft>
                <a:spcPts val="0"/>
              </a:spcAft>
              <a:buClr>
                <a:schemeClr val="dk1"/>
              </a:buClr>
              <a:buSzPts val="2800"/>
              <a:buChar char="–"/>
            </a:pPr>
            <a:r>
              <a:rPr lang="en-US"/>
              <a:t>Use Case Modeling and Specification</a:t>
            </a:r>
            <a:endParaRPr/>
          </a:p>
          <a:p>
            <a:pPr marL="742950" lvl="1" indent="-285750" algn="l" rtl="0">
              <a:lnSpc>
                <a:spcPct val="100000"/>
              </a:lnSpc>
              <a:spcBef>
                <a:spcPts val="560"/>
              </a:spcBef>
              <a:spcAft>
                <a:spcPts val="0"/>
              </a:spcAft>
              <a:buClr>
                <a:schemeClr val="dk1"/>
              </a:buClr>
              <a:buSzPts val="2800"/>
              <a:buChar char="–"/>
            </a:pPr>
            <a:r>
              <a:rPr lang="en-US"/>
              <a:t>Domain Modeling</a:t>
            </a:r>
            <a:endParaRPr/>
          </a:p>
          <a:p>
            <a:pPr marL="742950" lvl="1" indent="-285750" algn="l" rtl="0">
              <a:lnSpc>
                <a:spcPct val="100000"/>
              </a:lnSpc>
              <a:spcBef>
                <a:spcPts val="560"/>
              </a:spcBef>
              <a:spcAft>
                <a:spcPts val="0"/>
              </a:spcAft>
              <a:buClr>
                <a:schemeClr val="dk1"/>
              </a:buClr>
              <a:buSzPts val="2800"/>
              <a:buChar char="–"/>
            </a:pPr>
            <a:r>
              <a:rPr lang="en-US"/>
              <a:t>Activity Diagram</a:t>
            </a:r>
            <a:endParaRPr/>
          </a:p>
          <a:p>
            <a:pPr marL="742950" lvl="1" indent="-285750" algn="l" rtl="0">
              <a:lnSpc>
                <a:spcPct val="100000"/>
              </a:lnSpc>
              <a:spcBef>
                <a:spcPts val="560"/>
              </a:spcBef>
              <a:spcAft>
                <a:spcPts val="0"/>
              </a:spcAft>
              <a:buClr>
                <a:schemeClr val="dk1"/>
              </a:buClr>
              <a:buSzPts val="2800"/>
              <a:buChar char="–"/>
            </a:pPr>
            <a:r>
              <a:rPr lang="en-US"/>
              <a:t>Sequence Diagram</a:t>
            </a:r>
            <a:endParaRPr/>
          </a:p>
          <a:p>
            <a:pPr marL="742950" lvl="1" indent="-285750" algn="l" rtl="0">
              <a:lnSpc>
                <a:spcPct val="100000"/>
              </a:lnSpc>
              <a:spcBef>
                <a:spcPts val="560"/>
              </a:spcBef>
              <a:spcAft>
                <a:spcPts val="0"/>
              </a:spcAft>
              <a:buClr>
                <a:schemeClr val="dk1"/>
              </a:buClr>
              <a:buSzPts val="2800"/>
              <a:buChar char="–"/>
            </a:pPr>
            <a:r>
              <a:rPr lang="en-US"/>
              <a:t>State Chart/State Machine Diagram</a:t>
            </a:r>
            <a:endParaRPr/>
          </a:p>
          <a:p>
            <a:pPr marL="342900" lvl="0" indent="-342900" algn="l" rtl="0">
              <a:lnSpc>
                <a:spcPct val="100000"/>
              </a:lnSpc>
              <a:spcBef>
                <a:spcPts val="640"/>
              </a:spcBef>
              <a:spcAft>
                <a:spcPts val="0"/>
              </a:spcAft>
              <a:buClr>
                <a:schemeClr val="dk1"/>
              </a:buClr>
              <a:buSzPts val="3200"/>
              <a:buChar char="•"/>
            </a:pPr>
            <a:r>
              <a:rPr lang="en-US"/>
              <a:t>Part II: Requirements Document </a:t>
            </a:r>
            <a:endParaRPr/>
          </a:p>
          <a:p>
            <a:pPr marL="742950" lvl="1" indent="-285750" algn="l" rtl="0">
              <a:lnSpc>
                <a:spcPct val="100000"/>
              </a:lnSpc>
              <a:spcBef>
                <a:spcPts val="560"/>
              </a:spcBef>
              <a:spcAft>
                <a:spcPts val="0"/>
              </a:spcAft>
              <a:buClr>
                <a:schemeClr val="dk1"/>
              </a:buClr>
              <a:buSzPts val="2800"/>
              <a:buChar char="–"/>
            </a:pPr>
            <a:r>
              <a:rPr lang="en-US"/>
              <a:t>Software Requirements Specification (SRS)</a:t>
            </a:r>
            <a:endParaRPr/>
          </a:p>
        </p:txBody>
      </p:sp>
      <p:sp>
        <p:nvSpPr>
          <p:cNvPr id="112" name="Google Shape;112;p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13" name="Google Shape;113;p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14" name="Google Shape;114;p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115" name="Google Shape;115;p2"/>
          <p:cNvSpPr txBox="1"/>
          <p:nvPr/>
        </p:nvSpPr>
        <p:spPr>
          <a:xfrm>
            <a:off x="478974" y="5803032"/>
            <a:ext cx="83928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The overall contents of the slide are based on the main reference that is Sommerville (2016) with other references specified directly in respective slides (if any)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Use Case Description</a:t>
            </a:r>
            <a:endParaRPr/>
          </a:p>
        </p:txBody>
      </p:sp>
      <p:pic>
        <p:nvPicPr>
          <p:cNvPr id="269" name="Google Shape;269;p18"/>
          <p:cNvPicPr preferRelativeResize="0">
            <a:picLocks noGrp="1"/>
          </p:cNvPicPr>
          <p:nvPr>
            <p:ph type="body" idx="1"/>
          </p:nvPr>
        </p:nvPicPr>
        <p:blipFill rotWithShape="1">
          <a:blip r:embed="rId3">
            <a:alphaModFix/>
          </a:blip>
          <a:srcRect/>
          <a:stretch/>
        </p:blipFill>
        <p:spPr>
          <a:xfrm>
            <a:off x="2590800" y="1684711"/>
            <a:ext cx="6477000" cy="4419600"/>
          </a:xfrm>
          <a:prstGeom prst="rect">
            <a:avLst/>
          </a:prstGeom>
          <a:noFill/>
          <a:ln>
            <a:noFill/>
          </a:ln>
        </p:spPr>
      </p:pic>
      <p:sp>
        <p:nvSpPr>
          <p:cNvPr id="270" name="Google Shape;270;p1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71" name="Google Shape;271;p1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72" name="Google Shape;272;p1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73" name="Google Shape;273;p18"/>
          <p:cNvPicPr preferRelativeResize="0"/>
          <p:nvPr/>
        </p:nvPicPr>
        <p:blipFill rotWithShape="1">
          <a:blip r:embed="rId4">
            <a:alphaModFix/>
          </a:blip>
          <a:srcRect/>
          <a:stretch/>
        </p:blipFill>
        <p:spPr>
          <a:xfrm>
            <a:off x="271008" y="1790826"/>
            <a:ext cx="1943100" cy="2457450"/>
          </a:xfrm>
          <a:prstGeom prst="rect">
            <a:avLst/>
          </a:prstGeom>
          <a:noFill/>
          <a:ln>
            <a:noFill/>
          </a:ln>
        </p:spPr>
      </p:pic>
      <p:pic>
        <p:nvPicPr>
          <p:cNvPr id="274" name="Google Shape;274;p18"/>
          <p:cNvPicPr preferRelativeResize="0"/>
          <p:nvPr/>
        </p:nvPicPr>
        <p:blipFill rotWithShape="1">
          <a:blip r:embed="rId5">
            <a:alphaModFix/>
          </a:blip>
          <a:srcRect/>
          <a:stretch/>
        </p:blipFill>
        <p:spPr>
          <a:xfrm>
            <a:off x="342446" y="4572000"/>
            <a:ext cx="1800225" cy="1038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Branching within a Flow and </a:t>
            </a:r>
            <a:br>
              <a:rPr lang="en-US"/>
            </a:br>
            <a:r>
              <a:rPr lang="en-US"/>
              <a:t>Alternative Flow</a:t>
            </a:r>
            <a:endParaRPr/>
          </a:p>
        </p:txBody>
      </p:sp>
      <p:sp>
        <p:nvSpPr>
          <p:cNvPr id="280" name="Google Shape;280;p1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81" name="Google Shape;281;p1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82" name="Google Shape;282;p1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83" name="Google Shape;283;p19"/>
          <p:cNvPicPr preferRelativeResize="0"/>
          <p:nvPr/>
        </p:nvPicPr>
        <p:blipFill rotWithShape="1">
          <a:blip r:embed="rId3">
            <a:alphaModFix/>
          </a:blip>
          <a:srcRect/>
          <a:stretch/>
        </p:blipFill>
        <p:spPr>
          <a:xfrm>
            <a:off x="551541" y="1660663"/>
            <a:ext cx="4538517" cy="4405031"/>
          </a:xfrm>
          <a:prstGeom prst="rect">
            <a:avLst/>
          </a:prstGeom>
          <a:noFill/>
          <a:ln>
            <a:noFill/>
          </a:ln>
        </p:spPr>
      </p:pic>
      <p:pic>
        <p:nvPicPr>
          <p:cNvPr id="284" name="Google Shape;284;p19"/>
          <p:cNvPicPr preferRelativeResize="0">
            <a:picLocks noGrp="1"/>
          </p:cNvPicPr>
          <p:nvPr>
            <p:ph type="body" idx="1"/>
          </p:nvPr>
        </p:nvPicPr>
        <p:blipFill rotWithShape="1">
          <a:blip r:embed="rId4">
            <a:alphaModFix/>
          </a:blip>
          <a:srcRect/>
          <a:stretch/>
        </p:blipFill>
        <p:spPr>
          <a:xfrm>
            <a:off x="5439228" y="1660663"/>
            <a:ext cx="29585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n-US" dirty="0"/>
              <a:t>Repetition within a Flow: For/While</a:t>
            </a:r>
            <a:endParaRPr dirty="0"/>
          </a:p>
        </p:txBody>
      </p:sp>
      <p:pic>
        <p:nvPicPr>
          <p:cNvPr id="290" name="Google Shape;290;p20"/>
          <p:cNvPicPr preferRelativeResize="0">
            <a:picLocks noGrp="1"/>
          </p:cNvPicPr>
          <p:nvPr>
            <p:ph type="body" idx="1"/>
          </p:nvPr>
        </p:nvPicPr>
        <p:blipFill rotWithShape="1">
          <a:blip r:embed="rId3">
            <a:alphaModFix/>
          </a:blip>
          <a:srcRect/>
          <a:stretch/>
        </p:blipFill>
        <p:spPr>
          <a:xfrm>
            <a:off x="205164" y="1676400"/>
            <a:ext cx="4376366" cy="4239605"/>
          </a:xfrm>
          <a:prstGeom prst="rect">
            <a:avLst/>
          </a:prstGeom>
          <a:noFill/>
          <a:ln>
            <a:noFill/>
          </a:ln>
        </p:spPr>
      </p:pic>
      <p:sp>
        <p:nvSpPr>
          <p:cNvPr id="291" name="Google Shape;291;p2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292" name="Google Shape;292;p2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293" name="Google Shape;293;p2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94" name="Google Shape;294;p20"/>
          <p:cNvPicPr preferRelativeResize="0"/>
          <p:nvPr/>
        </p:nvPicPr>
        <p:blipFill rotWithShape="1">
          <a:blip r:embed="rId4">
            <a:alphaModFix/>
          </a:blip>
          <a:srcRect/>
          <a:stretch/>
        </p:blipFill>
        <p:spPr>
          <a:xfrm>
            <a:off x="4724400" y="1676400"/>
            <a:ext cx="4191376" cy="36728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&lt;&lt;include&gt;&gt; Relationship</a:t>
            </a:r>
            <a:endParaRPr/>
          </a:p>
        </p:txBody>
      </p:sp>
      <p:pic>
        <p:nvPicPr>
          <p:cNvPr id="300" name="Google Shape;300;p21"/>
          <p:cNvPicPr preferRelativeResize="0">
            <a:picLocks noGrp="1"/>
          </p:cNvPicPr>
          <p:nvPr>
            <p:ph type="body" idx="1"/>
          </p:nvPr>
        </p:nvPicPr>
        <p:blipFill rotWithShape="1">
          <a:blip r:embed="rId3">
            <a:alphaModFix/>
          </a:blip>
          <a:srcRect/>
          <a:stretch/>
        </p:blipFill>
        <p:spPr>
          <a:xfrm>
            <a:off x="2971800" y="1539866"/>
            <a:ext cx="5140761" cy="2179634"/>
          </a:xfrm>
          <a:prstGeom prst="rect">
            <a:avLst/>
          </a:prstGeom>
          <a:noFill/>
          <a:ln>
            <a:noFill/>
          </a:ln>
        </p:spPr>
      </p:pic>
      <p:sp>
        <p:nvSpPr>
          <p:cNvPr id="301" name="Google Shape;301;p2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02" name="Google Shape;302;p2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03" name="Google Shape;303;p2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304" name="Google Shape;304;p21"/>
          <p:cNvPicPr preferRelativeResize="0"/>
          <p:nvPr/>
        </p:nvPicPr>
        <p:blipFill rotWithShape="1">
          <a:blip r:embed="rId4">
            <a:alphaModFix/>
          </a:blip>
          <a:srcRect/>
          <a:stretch/>
        </p:blipFill>
        <p:spPr>
          <a:xfrm>
            <a:off x="838200" y="1672288"/>
            <a:ext cx="1962150" cy="1857375"/>
          </a:xfrm>
          <a:prstGeom prst="rect">
            <a:avLst/>
          </a:prstGeom>
          <a:noFill/>
          <a:ln>
            <a:noFill/>
          </a:ln>
        </p:spPr>
      </p:pic>
      <p:pic>
        <p:nvPicPr>
          <p:cNvPr id="305" name="Google Shape;305;p21"/>
          <p:cNvPicPr preferRelativeResize="0"/>
          <p:nvPr/>
        </p:nvPicPr>
        <p:blipFill rotWithShape="1">
          <a:blip r:embed="rId5">
            <a:alphaModFix/>
          </a:blip>
          <a:srcRect/>
          <a:stretch/>
        </p:blipFill>
        <p:spPr>
          <a:xfrm>
            <a:off x="0" y="3779556"/>
            <a:ext cx="9144000" cy="26152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&lt;&lt;extend&gt;&gt; Relationship</a:t>
            </a:r>
            <a:endParaRPr/>
          </a:p>
        </p:txBody>
      </p:sp>
      <p:pic>
        <p:nvPicPr>
          <p:cNvPr id="311" name="Google Shape;311;p22"/>
          <p:cNvPicPr preferRelativeResize="0">
            <a:picLocks noGrp="1"/>
          </p:cNvPicPr>
          <p:nvPr>
            <p:ph type="body" idx="1"/>
          </p:nvPr>
        </p:nvPicPr>
        <p:blipFill rotWithShape="1">
          <a:blip r:embed="rId3">
            <a:alphaModFix/>
          </a:blip>
          <a:srcRect/>
          <a:stretch/>
        </p:blipFill>
        <p:spPr>
          <a:xfrm>
            <a:off x="4542972" y="1469572"/>
            <a:ext cx="4572000" cy="2180683"/>
          </a:xfrm>
          <a:prstGeom prst="rect">
            <a:avLst/>
          </a:prstGeom>
          <a:noFill/>
          <a:ln>
            <a:noFill/>
          </a:ln>
        </p:spPr>
      </p:pic>
      <p:sp>
        <p:nvSpPr>
          <p:cNvPr id="312" name="Google Shape;312;p2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13" name="Google Shape;313;p2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14" name="Google Shape;314;p2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315" name="Google Shape;315;p22"/>
          <p:cNvPicPr preferRelativeResize="0"/>
          <p:nvPr/>
        </p:nvPicPr>
        <p:blipFill rotWithShape="1">
          <a:blip r:embed="rId4">
            <a:alphaModFix/>
          </a:blip>
          <a:srcRect/>
          <a:stretch/>
        </p:blipFill>
        <p:spPr>
          <a:xfrm>
            <a:off x="1981200" y="1594075"/>
            <a:ext cx="1876425" cy="1314450"/>
          </a:xfrm>
          <a:prstGeom prst="rect">
            <a:avLst/>
          </a:prstGeom>
          <a:noFill/>
          <a:ln>
            <a:noFill/>
          </a:ln>
        </p:spPr>
      </p:pic>
      <p:pic>
        <p:nvPicPr>
          <p:cNvPr id="316" name="Google Shape;316;p22"/>
          <p:cNvPicPr preferRelativeResize="0"/>
          <p:nvPr/>
        </p:nvPicPr>
        <p:blipFill rotWithShape="1">
          <a:blip r:embed="rId5">
            <a:alphaModFix/>
          </a:blip>
          <a:srcRect/>
          <a:stretch/>
        </p:blipFill>
        <p:spPr>
          <a:xfrm>
            <a:off x="445770" y="3092582"/>
            <a:ext cx="3576584" cy="3185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Use Case Diagram for </a:t>
            </a:r>
            <a:br>
              <a:rPr lang="en-US"/>
            </a:br>
            <a:r>
              <a:rPr lang="en-US"/>
              <a:t>e-Commerce System</a:t>
            </a:r>
            <a:endParaRPr/>
          </a:p>
        </p:txBody>
      </p:sp>
      <p:sp>
        <p:nvSpPr>
          <p:cNvPr id="322" name="Google Shape;322;p2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23" name="Google Shape;323;p2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24" name="Google Shape;324;p2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25" name="Google Shape;325;p23"/>
          <p:cNvPicPr preferRelativeResize="0">
            <a:picLocks noGrp="1"/>
          </p:cNvPicPr>
          <p:nvPr>
            <p:ph type="body" idx="1"/>
          </p:nvPr>
        </p:nvPicPr>
        <p:blipFill rotWithShape="1">
          <a:blip r:embed="rId3">
            <a:alphaModFix/>
          </a:blip>
          <a:srcRect/>
          <a:stretch/>
        </p:blipFill>
        <p:spPr>
          <a:xfrm>
            <a:off x="1972744" y="1520190"/>
            <a:ext cx="5133473" cy="487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Use Case Description for GoToCheckout</a:t>
            </a:r>
            <a:endParaRPr/>
          </a:p>
        </p:txBody>
      </p:sp>
      <p:sp>
        <p:nvSpPr>
          <p:cNvPr id="331" name="Google Shape;331;p2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32" name="Google Shape;332;p2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33" name="Google Shape;333;p2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34" name="Google Shape;334;p24"/>
          <p:cNvPicPr preferRelativeResize="0"/>
          <p:nvPr/>
        </p:nvPicPr>
        <p:blipFill rotWithShape="1">
          <a:blip r:embed="rId3">
            <a:alphaModFix/>
          </a:blip>
          <a:srcRect/>
          <a:stretch/>
        </p:blipFill>
        <p:spPr>
          <a:xfrm>
            <a:off x="4829718" y="1719943"/>
            <a:ext cx="4231770" cy="3918857"/>
          </a:xfrm>
          <a:prstGeom prst="rect">
            <a:avLst/>
          </a:prstGeom>
          <a:noFill/>
          <a:ln>
            <a:noFill/>
          </a:ln>
        </p:spPr>
      </p:pic>
      <p:pic>
        <p:nvPicPr>
          <p:cNvPr id="335" name="Google Shape;335;p24"/>
          <p:cNvPicPr preferRelativeResize="0">
            <a:picLocks noGrp="1"/>
          </p:cNvPicPr>
          <p:nvPr>
            <p:ph type="body" idx="1"/>
          </p:nvPr>
        </p:nvPicPr>
        <p:blipFill rotWithShape="1">
          <a:blip r:embed="rId4">
            <a:alphaModFix/>
          </a:blip>
          <a:srcRect/>
          <a:stretch/>
        </p:blipFill>
        <p:spPr>
          <a:xfrm>
            <a:off x="0" y="2141083"/>
            <a:ext cx="4714875" cy="3076575"/>
          </a:xfrm>
          <a:prstGeom prst="rect">
            <a:avLst/>
          </a:prstGeom>
          <a:noFill/>
          <a:ln>
            <a:noFill/>
          </a:ln>
        </p:spPr>
      </p:pic>
      <p:sp>
        <p:nvSpPr>
          <p:cNvPr id="336" name="Google Shape;336;p24"/>
          <p:cNvSpPr txBox="1"/>
          <p:nvPr/>
        </p:nvSpPr>
        <p:spPr>
          <a:xfrm>
            <a:off x="457200" y="5716336"/>
            <a:ext cx="851823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Note: Extension points for &lt;&lt;extend&gt;&gt; relationship can be stated before preconditions in the use case description and in the flow of events where the extension occurs</a:t>
            </a:r>
            <a:endParaRPr sz="1800" b="0" i="0" u="none" strike="noStrike" cap="none">
              <a:solidFill>
                <a:srgbClr val="FF0000"/>
              </a:solidFill>
              <a:latin typeface="Calibri"/>
              <a:ea typeface="Calibri"/>
              <a:cs typeface="Calibri"/>
              <a:sym typeface="Calibri"/>
            </a:endParaRPr>
          </a:p>
        </p:txBody>
      </p:sp>
      <p:cxnSp>
        <p:nvCxnSpPr>
          <p:cNvPr id="337" name="Google Shape;337;p24"/>
          <p:cNvCxnSpPr/>
          <p:nvPr/>
        </p:nvCxnSpPr>
        <p:spPr>
          <a:xfrm rot="10800000" flipH="1">
            <a:off x="4495800" y="3200400"/>
            <a:ext cx="333918" cy="2438400"/>
          </a:xfrm>
          <a:prstGeom prst="straightConnector1">
            <a:avLst/>
          </a:prstGeom>
          <a:noFill/>
          <a:ln w="9525" cap="flat" cmpd="sng">
            <a:solidFill>
              <a:srgbClr val="BD4B48"/>
            </a:solidFill>
            <a:prstDash val="solid"/>
            <a:round/>
            <a:headEnd type="none" w="sm" len="sm"/>
            <a:tailEnd type="triangle" w="med" len="med"/>
          </a:ln>
        </p:spPr>
      </p:cxnSp>
      <p:cxnSp>
        <p:nvCxnSpPr>
          <p:cNvPr id="338" name="Google Shape;338;p24"/>
          <p:cNvCxnSpPr/>
          <p:nvPr/>
        </p:nvCxnSpPr>
        <p:spPr>
          <a:xfrm rot="10800000" flipH="1">
            <a:off x="4495800" y="5217658"/>
            <a:ext cx="762000" cy="421142"/>
          </a:xfrm>
          <a:prstGeom prst="straightConnector1">
            <a:avLst/>
          </a:prstGeom>
          <a:noFill/>
          <a:ln w="9525" cap="flat" cmpd="sng">
            <a:solidFill>
              <a:srgbClr val="BD4B48"/>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dirty="0"/>
              <a:t>Use Case Description for </a:t>
            </a:r>
            <a:r>
              <a:rPr lang="en-US" sz="3600" dirty="0" err="1"/>
              <a:t>AcceptPaymentByCard</a:t>
            </a:r>
            <a:r>
              <a:rPr lang="en-US" sz="3600" dirty="0"/>
              <a:t> and </a:t>
            </a:r>
            <a:r>
              <a:rPr lang="en-US" sz="3600" dirty="0" err="1"/>
              <a:t>DisplayBasket</a:t>
            </a:r>
            <a:endParaRPr dirty="0"/>
          </a:p>
        </p:txBody>
      </p:sp>
      <p:pic>
        <p:nvPicPr>
          <p:cNvPr id="344" name="Google Shape;344;p25"/>
          <p:cNvPicPr preferRelativeResize="0">
            <a:picLocks noGrp="1"/>
          </p:cNvPicPr>
          <p:nvPr>
            <p:ph type="body" idx="1"/>
          </p:nvPr>
        </p:nvPicPr>
        <p:blipFill rotWithShape="1">
          <a:blip r:embed="rId3">
            <a:alphaModFix/>
          </a:blip>
          <a:srcRect/>
          <a:stretch/>
        </p:blipFill>
        <p:spPr>
          <a:xfrm>
            <a:off x="148327" y="1553201"/>
            <a:ext cx="4422767" cy="3124200"/>
          </a:xfrm>
          <a:prstGeom prst="rect">
            <a:avLst/>
          </a:prstGeom>
          <a:noFill/>
          <a:ln>
            <a:noFill/>
          </a:ln>
        </p:spPr>
      </p:pic>
      <p:sp>
        <p:nvSpPr>
          <p:cNvPr id="345" name="Google Shape;345;p2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46" name="Google Shape;346;p2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47" name="Google Shape;347;p2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48" name="Google Shape;348;p25"/>
          <p:cNvPicPr preferRelativeResize="0"/>
          <p:nvPr/>
        </p:nvPicPr>
        <p:blipFill rotWithShape="1">
          <a:blip r:embed="rId4">
            <a:alphaModFix/>
          </a:blip>
          <a:srcRect/>
          <a:stretch/>
        </p:blipFill>
        <p:spPr>
          <a:xfrm>
            <a:off x="4658896" y="1534151"/>
            <a:ext cx="4314825" cy="345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0280-0335-7A86-1DC2-662B79474064}"/>
              </a:ext>
            </a:extLst>
          </p:cNvPr>
          <p:cNvSpPr>
            <a:spLocks noGrp="1"/>
          </p:cNvSpPr>
          <p:nvPr>
            <p:ph type="title"/>
          </p:nvPr>
        </p:nvSpPr>
        <p:spPr/>
        <p:txBody>
          <a:bodyPr/>
          <a:lstStyle/>
          <a:p>
            <a:r>
              <a:rPr lang="en-US" dirty="0"/>
              <a:t>User Story in Agile Development</a:t>
            </a:r>
          </a:p>
        </p:txBody>
      </p:sp>
      <p:sp>
        <p:nvSpPr>
          <p:cNvPr id="3" name="Text Placeholder 2">
            <a:extLst>
              <a:ext uri="{FF2B5EF4-FFF2-40B4-BE49-F238E27FC236}">
                <a16:creationId xmlns:a16="http://schemas.microsoft.com/office/drawing/2014/main" id="{06A9CF67-D226-9285-F181-13507B4233B1}"/>
              </a:ext>
            </a:extLst>
          </p:cNvPr>
          <p:cNvSpPr>
            <a:spLocks noGrp="1"/>
          </p:cNvSpPr>
          <p:nvPr>
            <p:ph type="body" idx="1"/>
          </p:nvPr>
        </p:nvSpPr>
        <p:spPr>
          <a:xfrm>
            <a:off x="286604" y="1600200"/>
            <a:ext cx="8229600" cy="4525963"/>
          </a:xfrm>
        </p:spPr>
        <p:txBody>
          <a:bodyPr>
            <a:normAutofit/>
          </a:bodyPr>
          <a:lstStyle/>
          <a:p>
            <a:r>
              <a:rPr lang="en-US" sz="2000" dirty="0"/>
              <a:t>In Agile Software Development, particularly in frameworks such as Scrum and Extreme Programming (XP), requirements are not documented through lengthy use case descriptions as in traditional plan-driven approaches. Instead, Agile teams capture requirements using User Stories. </a:t>
            </a:r>
          </a:p>
          <a:p>
            <a:r>
              <a:rPr lang="en-MY" sz="2000" dirty="0"/>
              <a:t>A </a:t>
            </a:r>
            <a:r>
              <a:rPr lang="en-MY" sz="2000" b="1" dirty="0"/>
              <a:t>User Story</a:t>
            </a:r>
            <a:r>
              <a:rPr lang="en-MY" sz="2000" dirty="0"/>
              <a:t> is a short, simple statement written from the perspective of the </a:t>
            </a:r>
            <a:r>
              <a:rPr lang="en-MY" sz="2000" b="1" dirty="0"/>
              <a:t>end user or customer</a:t>
            </a:r>
            <a:r>
              <a:rPr lang="en-MY" sz="2000" dirty="0"/>
              <a:t> that describes what they need and why.</a:t>
            </a:r>
            <a:br>
              <a:rPr lang="en-MY" sz="2000" dirty="0"/>
            </a:br>
            <a:r>
              <a:rPr lang="en-MY" sz="2000" dirty="0"/>
              <a:t>It focuses on </a:t>
            </a:r>
            <a:r>
              <a:rPr lang="en-MY" sz="2000" b="1" dirty="0"/>
              <a:t>who</a:t>
            </a:r>
            <a:r>
              <a:rPr lang="en-MY" sz="2000" dirty="0"/>
              <a:t>, </a:t>
            </a:r>
            <a:r>
              <a:rPr lang="en-MY" sz="2000" b="1" dirty="0"/>
              <a:t>what</a:t>
            </a:r>
            <a:r>
              <a:rPr lang="en-MY" sz="2000" dirty="0"/>
              <a:t>, and </a:t>
            </a:r>
            <a:r>
              <a:rPr lang="en-MY" sz="2000" b="1" dirty="0"/>
              <a:t>why.</a:t>
            </a:r>
          </a:p>
          <a:p>
            <a:r>
              <a:rPr lang="en-MY" sz="2000" b="1" dirty="0"/>
              <a:t>Format: </a:t>
            </a:r>
            <a:r>
              <a:rPr lang="en-MY" sz="2000" dirty="0"/>
              <a:t>As a &lt;user type&gt;, I want &lt;feature/interface/functionality&gt; so that &lt;reason&gt;</a:t>
            </a:r>
          </a:p>
          <a:p>
            <a:endParaRPr lang="en-US" dirty="0"/>
          </a:p>
        </p:txBody>
      </p:sp>
      <p:sp>
        <p:nvSpPr>
          <p:cNvPr id="4" name="Slide Number Placeholder 3">
            <a:extLst>
              <a:ext uri="{FF2B5EF4-FFF2-40B4-BE49-F238E27FC236}">
                <a16:creationId xmlns:a16="http://schemas.microsoft.com/office/drawing/2014/main" id="{552BBF6A-195A-759D-8C2B-3B2C604201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12131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4E05-2F7F-450E-7792-DF6AE875CC85}"/>
              </a:ext>
            </a:extLst>
          </p:cNvPr>
          <p:cNvSpPr>
            <a:spLocks noGrp="1"/>
          </p:cNvSpPr>
          <p:nvPr>
            <p:ph type="title"/>
          </p:nvPr>
        </p:nvSpPr>
        <p:spPr/>
        <p:txBody>
          <a:bodyPr/>
          <a:lstStyle/>
          <a:p>
            <a:r>
              <a:rPr lang="en-US" dirty="0"/>
              <a:t>User Story</a:t>
            </a:r>
          </a:p>
        </p:txBody>
      </p:sp>
      <p:sp>
        <p:nvSpPr>
          <p:cNvPr id="4" name="Slide Number Placeholder 3">
            <a:extLst>
              <a:ext uri="{FF2B5EF4-FFF2-40B4-BE49-F238E27FC236}">
                <a16:creationId xmlns:a16="http://schemas.microsoft.com/office/drawing/2014/main" id="{D1F92DD5-38E7-6762-E81F-8B02120BCD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aphicFrame>
        <p:nvGraphicFramePr>
          <p:cNvPr id="5" name="Table 4">
            <a:extLst>
              <a:ext uri="{FF2B5EF4-FFF2-40B4-BE49-F238E27FC236}">
                <a16:creationId xmlns:a16="http://schemas.microsoft.com/office/drawing/2014/main" id="{42EDFA57-00AB-12D3-1DF2-A3A3394A6329}"/>
              </a:ext>
            </a:extLst>
          </p:cNvPr>
          <p:cNvGraphicFramePr>
            <a:graphicFrameLocks noGrp="1"/>
          </p:cNvGraphicFramePr>
          <p:nvPr>
            <p:extLst>
              <p:ext uri="{D42A27DB-BD31-4B8C-83A1-F6EECF244321}">
                <p14:modId xmlns:p14="http://schemas.microsoft.com/office/powerpoint/2010/main" val="3775298922"/>
              </p:ext>
            </p:extLst>
          </p:nvPr>
        </p:nvGraphicFramePr>
        <p:xfrm>
          <a:off x="457200" y="2860816"/>
          <a:ext cx="6096000" cy="316992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2303137490"/>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b="1" dirty="0"/>
                        <a:t>As a</a:t>
                      </a:r>
                      <a:r>
                        <a:rPr lang="en-MY" dirty="0"/>
                        <a:t> customer, </a:t>
                      </a:r>
                      <a:r>
                        <a:rPr lang="en-MY" b="1" dirty="0"/>
                        <a:t>I want</a:t>
                      </a:r>
                      <a:r>
                        <a:rPr lang="en-MY" dirty="0"/>
                        <a:t> to see the current contents of my shopping basket. </a:t>
                      </a:r>
                      <a:r>
                        <a:rPr lang="en-MY" b="1" dirty="0"/>
                        <a:t>So that</a:t>
                      </a:r>
                      <a:r>
                        <a:rPr lang="en-MY" dirty="0"/>
                        <a:t> I can review items, quantities, prices, and total, or know if the basket is empty.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1059197"/>
                  </a:ext>
                </a:extLst>
              </a:tr>
              <a:tr h="370840">
                <a:tc>
                  <a:txBody>
                    <a:bodyPr/>
                    <a:lstStyle/>
                    <a:p>
                      <a:r>
                        <a:rPr lang="en-MY" b="0" dirty="0"/>
                        <a:t>When the customer selects “View Basket” from the menu or shopping icon, the system shows all items currently in the basket. The display includes the product name, quantity, price per item, and total price at the bottom.</a:t>
                      </a:r>
                    </a:p>
                    <a:p>
                      <a:r>
                        <a:rPr lang="en-MY" b="0" dirty="0"/>
                        <a:t>If the basket is empty, the system shows a message such as </a:t>
                      </a:r>
                      <a:r>
                        <a:rPr lang="en-MY" b="0" i="1" dirty="0"/>
                        <a:t>“Your basket is currently empty.”</a:t>
                      </a:r>
                      <a:r>
                        <a:rPr lang="en-MY" b="0" dirty="0"/>
                        <a:t> The customer can then go back to continue shopping.</a:t>
                      </a:r>
                    </a:p>
                    <a:p>
                      <a:r>
                        <a:rPr lang="en-MY" b="0" dirty="0"/>
                        <a:t>If the customer changes the quantity or removes an item, the basket updates automatically to show the new total.</a:t>
                      </a:r>
                    </a:p>
                    <a:p>
                      <a:r>
                        <a:rPr lang="en-MY" b="0" dirty="0"/>
                        <a:t>In all cases, the system ensures that the basket shows accurate and updated information. Once the customer is ready, they can proceed to checkout to confirm and pay for their order.</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345102"/>
                  </a:ext>
                </a:extLst>
              </a:tr>
            </a:tbl>
          </a:graphicData>
        </a:graphic>
      </p:graphicFrame>
      <p:sp>
        <p:nvSpPr>
          <p:cNvPr id="6" name="TextBox 5">
            <a:extLst>
              <a:ext uri="{FF2B5EF4-FFF2-40B4-BE49-F238E27FC236}">
                <a16:creationId xmlns:a16="http://schemas.microsoft.com/office/drawing/2014/main" id="{98FF30DB-DFB7-2ADA-2A14-260442D88CB3}"/>
              </a:ext>
            </a:extLst>
          </p:cNvPr>
          <p:cNvSpPr txBox="1"/>
          <p:nvPr/>
        </p:nvSpPr>
        <p:spPr>
          <a:xfrm>
            <a:off x="1126948" y="6074327"/>
            <a:ext cx="3695242" cy="307777"/>
          </a:xfrm>
          <a:prstGeom prst="rect">
            <a:avLst/>
          </a:prstGeom>
          <a:noFill/>
        </p:spPr>
        <p:txBody>
          <a:bodyPr wrap="none" rtlCol="0">
            <a:spAutoFit/>
          </a:bodyPr>
          <a:lstStyle/>
          <a:p>
            <a:r>
              <a:rPr lang="en-US" dirty="0"/>
              <a:t>Example of user story (e-commerce system)</a:t>
            </a:r>
          </a:p>
        </p:txBody>
      </p:sp>
      <p:sp>
        <p:nvSpPr>
          <p:cNvPr id="7" name="TextBox 6">
            <a:extLst>
              <a:ext uri="{FF2B5EF4-FFF2-40B4-BE49-F238E27FC236}">
                <a16:creationId xmlns:a16="http://schemas.microsoft.com/office/drawing/2014/main" id="{D9A4911F-78D6-B34A-D423-454BA41A4DC3}"/>
              </a:ext>
            </a:extLst>
          </p:cNvPr>
          <p:cNvSpPr txBox="1"/>
          <p:nvPr/>
        </p:nvSpPr>
        <p:spPr>
          <a:xfrm>
            <a:off x="4711148" y="2294005"/>
            <a:ext cx="4273826" cy="523220"/>
          </a:xfrm>
          <a:prstGeom prst="rect">
            <a:avLst/>
          </a:prstGeom>
          <a:solidFill>
            <a:schemeClr val="accent2">
              <a:lumMod val="20000"/>
              <a:lumOff val="80000"/>
            </a:schemeClr>
          </a:solidFill>
        </p:spPr>
        <p:txBody>
          <a:bodyPr wrap="square" rtlCol="0">
            <a:spAutoFit/>
          </a:bodyPr>
          <a:lstStyle/>
          <a:p>
            <a:r>
              <a:rPr lang="en-MY" b="1" dirty="0">
                <a:solidFill>
                  <a:srgbClr val="FF0000"/>
                </a:solidFill>
              </a:rPr>
              <a:t>Format: </a:t>
            </a:r>
            <a:r>
              <a:rPr lang="en-MY" dirty="0">
                <a:solidFill>
                  <a:srgbClr val="FF0000"/>
                </a:solidFill>
              </a:rPr>
              <a:t>As a &lt;user type&gt;, I want &lt;feature/interface/functionality&gt; so that &lt;reason&gt;</a:t>
            </a:r>
          </a:p>
        </p:txBody>
      </p:sp>
      <p:sp>
        <p:nvSpPr>
          <p:cNvPr id="10" name="Bent Up Arrow 9">
            <a:extLst>
              <a:ext uri="{FF2B5EF4-FFF2-40B4-BE49-F238E27FC236}">
                <a16:creationId xmlns:a16="http://schemas.microsoft.com/office/drawing/2014/main" id="{7F85FFC3-7AED-6B86-D2CA-F20ED72E371A}"/>
              </a:ext>
            </a:extLst>
          </p:cNvPr>
          <p:cNvSpPr/>
          <p:nvPr/>
        </p:nvSpPr>
        <p:spPr>
          <a:xfrm rot="10800000">
            <a:off x="3721608" y="2483176"/>
            <a:ext cx="989540" cy="37763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DB55D9-7558-A48E-A483-1AF1F12B90D9}"/>
              </a:ext>
            </a:extLst>
          </p:cNvPr>
          <p:cNvSpPr/>
          <p:nvPr/>
        </p:nvSpPr>
        <p:spPr>
          <a:xfrm>
            <a:off x="1432570" y="3841801"/>
            <a:ext cx="3043896" cy="211587"/>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5B1D5A-4728-728A-EA77-1F8138DA84FE}"/>
              </a:ext>
            </a:extLst>
          </p:cNvPr>
          <p:cNvSpPr/>
          <p:nvPr/>
        </p:nvSpPr>
        <p:spPr>
          <a:xfrm>
            <a:off x="2279176" y="4305873"/>
            <a:ext cx="2431972" cy="211587"/>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EE671B-EEA0-C68A-1110-7CB4E84746C3}"/>
              </a:ext>
            </a:extLst>
          </p:cNvPr>
          <p:cNvSpPr/>
          <p:nvPr/>
        </p:nvSpPr>
        <p:spPr>
          <a:xfrm>
            <a:off x="461304" y="4928579"/>
            <a:ext cx="1817872" cy="211587"/>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A3DF4FE-7158-3993-6F65-88B871EA494A}"/>
              </a:ext>
            </a:extLst>
          </p:cNvPr>
          <p:cNvCxnSpPr>
            <a:cxnSpLocks/>
          </p:cNvCxnSpPr>
          <p:nvPr/>
        </p:nvCxnSpPr>
        <p:spPr>
          <a:xfrm>
            <a:off x="4717774" y="4520542"/>
            <a:ext cx="2501892"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CF52418-0BD6-CDC0-3D64-933155608BAC}"/>
              </a:ext>
            </a:extLst>
          </p:cNvPr>
          <p:cNvCxnSpPr>
            <a:cxnSpLocks/>
          </p:cNvCxnSpPr>
          <p:nvPr/>
        </p:nvCxnSpPr>
        <p:spPr>
          <a:xfrm>
            <a:off x="4476466" y="4053388"/>
            <a:ext cx="2743200" cy="46407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B9CA3269-E382-D1BA-3BBC-1A38FB75DE1C}"/>
              </a:ext>
            </a:extLst>
          </p:cNvPr>
          <p:cNvCxnSpPr>
            <a:cxnSpLocks/>
          </p:cNvCxnSpPr>
          <p:nvPr/>
        </p:nvCxnSpPr>
        <p:spPr>
          <a:xfrm flipV="1">
            <a:off x="2279176" y="4517460"/>
            <a:ext cx="4940490" cy="62270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3BEACA41-D5AC-2341-6786-AC9903CDC2E7}"/>
              </a:ext>
            </a:extLst>
          </p:cNvPr>
          <p:cNvSpPr txBox="1"/>
          <p:nvPr/>
        </p:nvSpPr>
        <p:spPr>
          <a:xfrm>
            <a:off x="7670042" y="4258105"/>
            <a:ext cx="184731" cy="307777"/>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7201889D-7017-94FF-17EA-7055F1D784CA}"/>
              </a:ext>
            </a:extLst>
          </p:cNvPr>
          <p:cNvSpPr txBox="1"/>
          <p:nvPr/>
        </p:nvSpPr>
        <p:spPr>
          <a:xfrm>
            <a:off x="7149746" y="4234055"/>
            <a:ext cx="1756456" cy="738664"/>
          </a:xfrm>
          <a:prstGeom prst="rect">
            <a:avLst/>
          </a:prstGeom>
          <a:solidFill>
            <a:schemeClr val="accent2">
              <a:lumMod val="20000"/>
              <a:lumOff val="80000"/>
            </a:schemeClr>
          </a:solidFill>
        </p:spPr>
        <p:txBody>
          <a:bodyPr wrap="square" rtlCol="0">
            <a:spAutoFit/>
          </a:bodyPr>
          <a:lstStyle/>
          <a:p>
            <a:r>
              <a:rPr lang="en-MY" b="1" dirty="0">
                <a:solidFill>
                  <a:srgbClr val="FF0000"/>
                </a:solidFill>
              </a:rPr>
              <a:t>Functionality: </a:t>
            </a:r>
            <a:r>
              <a:rPr lang="en-MY" dirty="0">
                <a:solidFill>
                  <a:srgbClr val="FF0000"/>
                </a:solidFill>
              </a:rPr>
              <a:t>outline what the software should do </a:t>
            </a:r>
          </a:p>
        </p:txBody>
      </p:sp>
      <p:sp>
        <p:nvSpPr>
          <p:cNvPr id="23" name="TextBox 22">
            <a:extLst>
              <a:ext uri="{FF2B5EF4-FFF2-40B4-BE49-F238E27FC236}">
                <a16:creationId xmlns:a16="http://schemas.microsoft.com/office/drawing/2014/main" id="{626E6105-B873-5F72-95AA-08D4B704A34D}"/>
              </a:ext>
            </a:extLst>
          </p:cNvPr>
          <p:cNvSpPr txBox="1"/>
          <p:nvPr/>
        </p:nvSpPr>
        <p:spPr>
          <a:xfrm>
            <a:off x="387212" y="1525866"/>
            <a:ext cx="7467561" cy="738664"/>
          </a:xfrm>
          <a:prstGeom prst="rect">
            <a:avLst/>
          </a:prstGeom>
          <a:noFill/>
        </p:spPr>
        <p:txBody>
          <a:bodyPr wrap="square" rtlCol="0">
            <a:spAutoFit/>
          </a:bodyPr>
          <a:lstStyle/>
          <a:p>
            <a:pPr marL="285750" indent="-285750">
              <a:buFont typeface="Arial" panose="020B0604020202020204" pitchFamily="34" charset="0"/>
              <a:buChar char="•"/>
            </a:pPr>
            <a:r>
              <a:rPr lang="en-MY" dirty="0"/>
              <a:t>A </a:t>
            </a:r>
            <a:r>
              <a:rPr lang="en-MY" b="1" dirty="0"/>
              <a:t>user story description</a:t>
            </a:r>
            <a:r>
              <a:rPr lang="en-MY" dirty="0"/>
              <a:t> briefly explains what the user wants and why, written from the user’s point of view. It helps the development team understand the user’s goals and expected system </a:t>
            </a:r>
            <a:r>
              <a:rPr lang="en-MY" dirty="0" err="1"/>
              <a:t>behavior</a:t>
            </a:r>
            <a:r>
              <a:rPr lang="en-MY" dirty="0"/>
              <a:t>.</a:t>
            </a:r>
            <a:endParaRPr lang="en-US" dirty="0"/>
          </a:p>
        </p:txBody>
      </p:sp>
    </p:spTree>
    <p:extLst>
      <p:ext uri="{BB962C8B-B14F-4D97-AF65-F5344CB8AC3E}">
        <p14:creationId xmlns:p14="http://schemas.microsoft.com/office/powerpoint/2010/main" val="186454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PART I: REQUIREMENTS MODELING CONCEPT</a:t>
            </a:r>
            <a:endParaRPr/>
          </a:p>
        </p:txBody>
      </p:sp>
      <p:sp>
        <p:nvSpPr>
          <p:cNvPr id="121" name="Google Shape;121;p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888888"/>
              </a:buClr>
              <a:buSzPts val="2000"/>
              <a:buNone/>
            </a:pPr>
            <a:r>
              <a:rPr lang="en-US"/>
              <a:t>Use Case Modeling and Specification, Sequence Diagram, Activity Diagram, Domain Modeling, State Chart/Machine Diagram</a:t>
            </a:r>
            <a:endParaRPr/>
          </a:p>
        </p:txBody>
      </p:sp>
      <p:sp>
        <p:nvSpPr>
          <p:cNvPr id="122" name="Google Shape;122;p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23" name="Google Shape;123;p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24" name="Google Shape;124;p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125" name="Google Shape;125;p3"/>
          <p:cNvSpPr txBox="1"/>
          <p:nvPr/>
        </p:nvSpPr>
        <p:spPr>
          <a:xfrm>
            <a:off x="762000" y="6070900"/>
            <a:ext cx="7924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Main reference for Part I: Sommerville (2016), Arlow and Neustadt (2002)</a:t>
            </a: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8AC3-A1BF-446E-1D26-691D50AE5443}"/>
              </a:ext>
            </a:extLst>
          </p:cNvPr>
          <p:cNvSpPr>
            <a:spLocks noGrp="1"/>
          </p:cNvSpPr>
          <p:nvPr>
            <p:ph type="title"/>
          </p:nvPr>
        </p:nvSpPr>
        <p:spPr/>
        <p:txBody>
          <a:bodyPr>
            <a:normAutofit fontScale="90000"/>
          </a:bodyPr>
          <a:lstStyle/>
          <a:p>
            <a:r>
              <a:rPr lang="en-MY" dirty="0"/>
              <a:t>Product Backlog in the Scrum Process (Agile Development) </a:t>
            </a:r>
            <a:endParaRPr lang="en-US" dirty="0"/>
          </a:p>
        </p:txBody>
      </p:sp>
      <p:sp>
        <p:nvSpPr>
          <p:cNvPr id="4" name="Slide Number Placeholder 3">
            <a:extLst>
              <a:ext uri="{FF2B5EF4-FFF2-40B4-BE49-F238E27FC236}">
                <a16:creationId xmlns:a16="http://schemas.microsoft.com/office/drawing/2014/main" id="{82433A5D-DAE9-96BB-EC40-34033993C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6" name="TextBox 5">
            <a:extLst>
              <a:ext uri="{FF2B5EF4-FFF2-40B4-BE49-F238E27FC236}">
                <a16:creationId xmlns:a16="http://schemas.microsoft.com/office/drawing/2014/main" id="{7E405A0B-156A-F580-E0DC-8CBE080DE1B4}"/>
              </a:ext>
            </a:extLst>
          </p:cNvPr>
          <p:cNvSpPr txBox="1"/>
          <p:nvPr/>
        </p:nvSpPr>
        <p:spPr>
          <a:xfrm>
            <a:off x="457199" y="4184732"/>
            <a:ext cx="5580994" cy="2139047"/>
          </a:xfrm>
          <a:prstGeom prst="rect">
            <a:avLst/>
          </a:prstGeom>
          <a:noFill/>
        </p:spPr>
        <p:txBody>
          <a:bodyPr wrap="square">
            <a:spAutoFit/>
          </a:bodyPr>
          <a:lstStyle/>
          <a:p>
            <a:pPr rtl="0" fontAlgn="base">
              <a:spcBef>
                <a:spcPts val="160"/>
              </a:spcBef>
              <a:buFont typeface="Arial" panose="020B0604020202020204" pitchFamily="34" charset="0"/>
              <a:buChar char="•"/>
            </a:pPr>
            <a:r>
              <a:rPr lang="en-MY" sz="1600" b="1" i="0" u="none" strike="noStrike" dirty="0">
                <a:solidFill>
                  <a:srgbClr val="000000"/>
                </a:solidFill>
                <a:effectLst/>
                <a:latin typeface="Calibri" panose="020F0502020204030204" pitchFamily="34" charset="0"/>
              </a:rPr>
              <a:t>Product Backlog Items (PBIs)  </a:t>
            </a:r>
            <a:r>
              <a:rPr lang="en-MY" sz="1600" b="0" i="0" u="none" strike="noStrike" dirty="0">
                <a:solidFill>
                  <a:srgbClr val="000000"/>
                </a:solidFill>
                <a:effectLst/>
                <a:latin typeface="Calibri" panose="020F0502020204030204" pitchFamily="34" charset="0"/>
              </a:rPr>
              <a:t>is a queue of the work to be done in the organized form of small increments of work, typically in the form of user stories. </a:t>
            </a:r>
            <a:endParaRPr lang="en-MY" sz="1600" b="0" i="0" u="none" strike="noStrike" dirty="0">
              <a:solidFill>
                <a:srgbClr val="000000"/>
              </a:solidFill>
              <a:effectLst/>
              <a:latin typeface="Arial" panose="020B0604020202020204" pitchFamily="34" charset="0"/>
            </a:endParaRPr>
          </a:p>
          <a:p>
            <a:pPr rtl="0" fontAlgn="base">
              <a:spcBef>
                <a:spcPts val="160"/>
              </a:spcBef>
              <a:buFont typeface="Arial" panose="020B0604020202020204" pitchFamily="34" charset="0"/>
              <a:buChar char="•"/>
            </a:pPr>
            <a:r>
              <a:rPr lang="en-MY" sz="1600" b="0" i="0" u="none" strike="noStrike" dirty="0">
                <a:solidFill>
                  <a:srgbClr val="000000"/>
                </a:solidFill>
                <a:effectLst/>
                <a:latin typeface="Calibri" panose="020F0502020204030204" pitchFamily="34" charset="0"/>
              </a:rPr>
              <a:t>It is the </a:t>
            </a:r>
            <a:r>
              <a:rPr lang="en-MY" sz="1600" b="1" i="0" u="none" strike="noStrike" dirty="0">
                <a:solidFill>
                  <a:srgbClr val="000000"/>
                </a:solidFill>
                <a:effectLst/>
                <a:latin typeface="Calibri" panose="020F0502020204030204" pitchFamily="34" charset="0"/>
              </a:rPr>
              <a:t>single source of requirements</a:t>
            </a:r>
            <a:r>
              <a:rPr lang="en-MY" sz="1600" b="0" i="0" u="none" strike="noStrike" dirty="0">
                <a:solidFill>
                  <a:srgbClr val="000000"/>
                </a:solidFill>
                <a:effectLst/>
                <a:latin typeface="Calibri" panose="020F0502020204030204" pitchFamily="34" charset="0"/>
              </a:rPr>
              <a:t> for any changes to be made to the product.</a:t>
            </a:r>
            <a:endParaRPr lang="en-MY" sz="1600" b="0" i="0" u="none" strike="noStrike" dirty="0">
              <a:solidFill>
                <a:srgbClr val="000000"/>
              </a:solidFill>
              <a:effectLst/>
              <a:latin typeface="Arial" panose="020B0604020202020204" pitchFamily="34" charset="0"/>
            </a:endParaRPr>
          </a:p>
          <a:p>
            <a:pPr rtl="0" fontAlgn="base">
              <a:spcBef>
                <a:spcPts val="160"/>
              </a:spcBef>
              <a:buFont typeface="Arial" panose="020B0604020202020204" pitchFamily="34" charset="0"/>
              <a:buChar char="•"/>
            </a:pPr>
            <a:r>
              <a:rPr lang="en-MY" sz="1600" b="0" i="0" u="none" strike="noStrike" dirty="0">
                <a:solidFill>
                  <a:srgbClr val="000000"/>
                </a:solidFill>
                <a:effectLst/>
                <a:latin typeface="Calibri" panose="020F0502020204030204" pitchFamily="34" charset="0"/>
              </a:rPr>
              <a:t>Maintained and </a:t>
            </a:r>
            <a:r>
              <a:rPr lang="en-MY" sz="1600" b="1" i="0" u="none" strike="noStrike" dirty="0">
                <a:solidFill>
                  <a:srgbClr val="000000"/>
                </a:solidFill>
                <a:effectLst/>
                <a:latin typeface="Calibri" panose="020F0502020204030204" pitchFamily="34" charset="0"/>
              </a:rPr>
              <a:t>owned by the Product Owner</a:t>
            </a:r>
            <a:r>
              <a:rPr lang="en-MY" sz="1600" b="0" i="0" u="none" strike="noStrike" dirty="0">
                <a:solidFill>
                  <a:srgbClr val="000000"/>
                </a:solidFill>
                <a:effectLst/>
                <a:latin typeface="Calibri" panose="020F0502020204030204" pitchFamily="34" charset="0"/>
              </a:rPr>
              <a:t>.</a:t>
            </a:r>
            <a:endParaRPr lang="en-MY" sz="1600" b="0" dirty="0">
              <a:effectLst/>
            </a:endParaRPr>
          </a:p>
          <a:p>
            <a:pPr>
              <a:buNone/>
            </a:pPr>
            <a:br>
              <a:rPr lang="en-MY" sz="1600" dirty="0"/>
            </a:br>
            <a:endParaRPr lang="en-US" sz="1600" dirty="0"/>
          </a:p>
        </p:txBody>
      </p:sp>
      <p:pic>
        <p:nvPicPr>
          <p:cNvPr id="2050" name="Picture 2">
            <a:extLst>
              <a:ext uri="{FF2B5EF4-FFF2-40B4-BE49-F238E27FC236}">
                <a16:creationId xmlns:a16="http://schemas.microsoft.com/office/drawing/2014/main" id="{3FB72D1C-1884-AFE0-A1B8-41E9583AB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015" y="2011084"/>
            <a:ext cx="2311400" cy="34671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85;p36">
            <a:extLst>
              <a:ext uri="{FF2B5EF4-FFF2-40B4-BE49-F238E27FC236}">
                <a16:creationId xmlns:a16="http://schemas.microsoft.com/office/drawing/2014/main" id="{A57E52EA-5981-CAA5-7736-AA6EBC9414B3}"/>
              </a:ext>
            </a:extLst>
          </p:cNvPr>
          <p:cNvSpPr/>
          <p:nvPr/>
        </p:nvSpPr>
        <p:spPr>
          <a:xfrm>
            <a:off x="547585" y="1690770"/>
            <a:ext cx="3911600" cy="22875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35234F70-E005-AEA4-C419-907F9BE311F1}"/>
              </a:ext>
            </a:extLst>
          </p:cNvPr>
          <p:cNvSpPr txBox="1"/>
          <p:nvPr/>
        </p:nvSpPr>
        <p:spPr>
          <a:xfrm>
            <a:off x="795646" y="1624052"/>
            <a:ext cx="1140031" cy="2287548"/>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7386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058FE-D995-EEC4-9A09-F0A2BCB14B99}"/>
              </a:ext>
            </a:extLst>
          </p:cNvPr>
          <p:cNvSpPr>
            <a:spLocks noGrp="1"/>
          </p:cNvSpPr>
          <p:nvPr>
            <p:ph type="title"/>
          </p:nvPr>
        </p:nvSpPr>
        <p:spPr>
          <a:xfrm>
            <a:off x="0" y="274638"/>
            <a:ext cx="9144000" cy="1143000"/>
          </a:xfrm>
        </p:spPr>
        <p:txBody>
          <a:bodyPr>
            <a:noAutofit/>
          </a:bodyPr>
          <a:lstStyle/>
          <a:p>
            <a:r>
              <a:rPr lang="en-MY" sz="3600" b="1" dirty="0"/>
              <a:t>Components of Product Backlog Items (PBIs)</a:t>
            </a:r>
            <a:endParaRPr lang="en-US" sz="3600" dirty="0"/>
          </a:p>
        </p:txBody>
      </p:sp>
      <p:sp>
        <p:nvSpPr>
          <p:cNvPr id="3" name="Text Placeholder 2">
            <a:extLst>
              <a:ext uri="{FF2B5EF4-FFF2-40B4-BE49-F238E27FC236}">
                <a16:creationId xmlns:a16="http://schemas.microsoft.com/office/drawing/2014/main" id="{47ABFF10-9BD5-2891-8324-C5C12E5714C2}"/>
              </a:ext>
            </a:extLst>
          </p:cNvPr>
          <p:cNvSpPr>
            <a:spLocks noGrp="1"/>
          </p:cNvSpPr>
          <p:nvPr>
            <p:ph type="body" idx="1"/>
          </p:nvPr>
        </p:nvSpPr>
        <p:spPr>
          <a:xfrm>
            <a:off x="457200" y="1995955"/>
            <a:ext cx="8229600" cy="1679028"/>
          </a:xfrm>
        </p:spPr>
        <p:txBody>
          <a:bodyPr>
            <a:normAutofit/>
          </a:bodyPr>
          <a:lstStyle/>
          <a:p>
            <a:pPr marL="114300" indent="0">
              <a:buNone/>
            </a:pPr>
            <a:r>
              <a:rPr lang="en-MY" sz="1600" dirty="0"/>
              <a:t>Each item in the backlog typically includes:</a:t>
            </a:r>
          </a:p>
          <a:p>
            <a:pPr fontAlgn="base"/>
            <a:r>
              <a:rPr lang="en-MY" sz="1600" b="1" dirty="0"/>
              <a:t>ID</a:t>
            </a:r>
            <a:endParaRPr lang="en-MY" sz="1600" dirty="0"/>
          </a:p>
          <a:p>
            <a:pPr fontAlgn="base"/>
            <a:r>
              <a:rPr lang="en-MY" sz="1600" b="1" dirty="0"/>
              <a:t>User Story </a:t>
            </a:r>
          </a:p>
          <a:p>
            <a:pPr fontAlgn="base"/>
            <a:r>
              <a:rPr lang="en-MY" sz="1600" b="1" dirty="0"/>
              <a:t>Priority </a:t>
            </a:r>
            <a:br>
              <a:rPr lang="en-MY" sz="1600" dirty="0"/>
            </a:br>
            <a:endParaRPr lang="en-US" sz="1600" dirty="0"/>
          </a:p>
        </p:txBody>
      </p:sp>
      <p:sp>
        <p:nvSpPr>
          <p:cNvPr id="4" name="Slide Number Placeholder 3">
            <a:extLst>
              <a:ext uri="{FF2B5EF4-FFF2-40B4-BE49-F238E27FC236}">
                <a16:creationId xmlns:a16="http://schemas.microsoft.com/office/drawing/2014/main" id="{9960E8E3-2A2C-FA42-C1BD-79D785A7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6" name="TextBox 5">
            <a:extLst>
              <a:ext uri="{FF2B5EF4-FFF2-40B4-BE49-F238E27FC236}">
                <a16:creationId xmlns:a16="http://schemas.microsoft.com/office/drawing/2014/main" id="{AD516A4D-C2FD-30AC-D89C-721CA3A5CAAB}"/>
              </a:ext>
            </a:extLst>
          </p:cNvPr>
          <p:cNvSpPr txBox="1"/>
          <p:nvPr/>
        </p:nvSpPr>
        <p:spPr>
          <a:xfrm>
            <a:off x="457200" y="3761334"/>
            <a:ext cx="4572000" cy="738664"/>
          </a:xfrm>
          <a:prstGeom prst="rect">
            <a:avLst/>
          </a:prstGeom>
          <a:noFill/>
        </p:spPr>
        <p:txBody>
          <a:bodyPr wrap="square">
            <a:spAutoFit/>
          </a:bodyPr>
          <a:lstStyle/>
          <a:p>
            <a:pPr rtl="0">
              <a:buNone/>
            </a:pPr>
            <a:r>
              <a:rPr lang="en-MY" sz="1400" b="0" i="0" u="none" strike="noStrike" dirty="0">
                <a:solidFill>
                  <a:srgbClr val="000000"/>
                </a:solidFill>
                <a:effectLst/>
                <a:latin typeface="Calibri" panose="020F0502020204030204" pitchFamily="34" charset="0"/>
              </a:rPr>
              <a:t>Example Product Backlog Items for </a:t>
            </a:r>
            <a:r>
              <a:rPr lang="en-MY" dirty="0">
                <a:latin typeface="Calibri" panose="020F0502020204030204" pitchFamily="34" charset="0"/>
              </a:rPr>
              <a:t>e-commerce system</a:t>
            </a:r>
            <a:r>
              <a:rPr lang="en-MY" sz="1400" b="0" i="0" u="none" strike="noStrike" dirty="0">
                <a:solidFill>
                  <a:srgbClr val="000000"/>
                </a:solidFill>
                <a:effectLst/>
                <a:latin typeface="Calibri" panose="020F0502020204030204" pitchFamily="34" charset="0"/>
              </a:rPr>
              <a:t> </a:t>
            </a:r>
            <a:endParaRPr lang="en-MY" b="0" dirty="0">
              <a:effectLst/>
            </a:endParaRPr>
          </a:p>
          <a:p>
            <a:pPr>
              <a:buNone/>
            </a:pPr>
            <a:br>
              <a:rPr lang="en-MY" dirty="0"/>
            </a:br>
            <a:endParaRPr lang="en-US" dirty="0"/>
          </a:p>
        </p:txBody>
      </p:sp>
      <p:graphicFrame>
        <p:nvGraphicFramePr>
          <p:cNvPr id="5" name="Table 4">
            <a:extLst>
              <a:ext uri="{FF2B5EF4-FFF2-40B4-BE49-F238E27FC236}">
                <a16:creationId xmlns:a16="http://schemas.microsoft.com/office/drawing/2014/main" id="{E6AEEAAD-F2C4-6419-23C4-A840C8942AC0}"/>
              </a:ext>
            </a:extLst>
          </p:cNvPr>
          <p:cNvGraphicFramePr>
            <a:graphicFrameLocks noGrp="1"/>
          </p:cNvGraphicFramePr>
          <p:nvPr>
            <p:extLst>
              <p:ext uri="{D42A27DB-BD31-4B8C-83A1-F6EECF244321}">
                <p14:modId xmlns:p14="http://schemas.microsoft.com/office/powerpoint/2010/main" val="2869019566"/>
              </p:ext>
            </p:extLst>
          </p:nvPr>
        </p:nvGraphicFramePr>
        <p:xfrm>
          <a:off x="457200" y="4130666"/>
          <a:ext cx="7819292" cy="1102360"/>
        </p:xfrm>
        <a:graphic>
          <a:graphicData uri="http://schemas.openxmlformats.org/drawingml/2006/table">
            <a:tbl>
              <a:tblPr firstRow="1" bandRow="1">
                <a:tableStyleId>{21E4AEA4-8DFA-4A89-87EB-49C32662AFE0}</a:tableStyleId>
              </a:tblPr>
              <a:tblGrid>
                <a:gridCol w="1293189">
                  <a:extLst>
                    <a:ext uri="{9D8B030D-6E8A-4147-A177-3AD203B41FA5}">
                      <a16:colId xmlns:a16="http://schemas.microsoft.com/office/drawing/2014/main" val="1756320915"/>
                    </a:ext>
                  </a:extLst>
                </a:gridCol>
                <a:gridCol w="5167769">
                  <a:extLst>
                    <a:ext uri="{9D8B030D-6E8A-4147-A177-3AD203B41FA5}">
                      <a16:colId xmlns:a16="http://schemas.microsoft.com/office/drawing/2014/main" val="4238586156"/>
                    </a:ext>
                  </a:extLst>
                </a:gridCol>
                <a:gridCol w="1358334">
                  <a:extLst>
                    <a:ext uri="{9D8B030D-6E8A-4147-A177-3AD203B41FA5}">
                      <a16:colId xmlns:a16="http://schemas.microsoft.com/office/drawing/2014/main" val="2864038801"/>
                    </a:ext>
                  </a:extLst>
                </a:gridCol>
              </a:tblGrid>
              <a:tr h="370840">
                <a:tc>
                  <a:txBody>
                    <a:bodyPr/>
                    <a:lstStyle/>
                    <a:p>
                      <a:r>
                        <a:rPr lang="en-US" dirty="0"/>
                        <a:t>ID</a:t>
                      </a:r>
                    </a:p>
                  </a:txBody>
                  <a:tcPr/>
                </a:tc>
                <a:tc>
                  <a:txBody>
                    <a:bodyPr/>
                    <a:lstStyle/>
                    <a:p>
                      <a:r>
                        <a:rPr lang="en-US" dirty="0"/>
                        <a:t>User Story </a:t>
                      </a:r>
                    </a:p>
                  </a:txBody>
                  <a:tcPr/>
                </a:tc>
                <a:tc>
                  <a:txBody>
                    <a:bodyPr/>
                    <a:lstStyle/>
                    <a:p>
                      <a:r>
                        <a:rPr lang="en-US" dirty="0"/>
                        <a:t>Priority</a:t>
                      </a:r>
                    </a:p>
                  </a:txBody>
                  <a:tcPr/>
                </a:tc>
                <a:extLst>
                  <a:ext uri="{0D108BD9-81ED-4DB2-BD59-A6C34878D82A}">
                    <a16:rowId xmlns:a16="http://schemas.microsoft.com/office/drawing/2014/main" val="4023490956"/>
                  </a:ext>
                </a:extLst>
              </a:tr>
              <a:tr h="370840">
                <a:tc>
                  <a:txBody>
                    <a:bodyPr/>
                    <a:lstStyle/>
                    <a:p>
                      <a:r>
                        <a:rPr lang="en-US" dirty="0"/>
                        <a:t>US7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b="1" dirty="0"/>
                        <a:t>As a</a:t>
                      </a:r>
                      <a:r>
                        <a:rPr lang="en-MY" dirty="0"/>
                        <a:t> customer, </a:t>
                      </a:r>
                      <a:r>
                        <a:rPr lang="en-MY" b="1" dirty="0"/>
                        <a:t>I want</a:t>
                      </a:r>
                      <a:r>
                        <a:rPr lang="en-MY" dirty="0"/>
                        <a:t> to see the current contents of my shopping basket. </a:t>
                      </a:r>
                      <a:r>
                        <a:rPr lang="en-MY" b="1" dirty="0"/>
                        <a:t>So that</a:t>
                      </a:r>
                      <a:r>
                        <a:rPr lang="en-MY" dirty="0"/>
                        <a:t> I can review items, quantities, prices, and total, or know if the basket is empty.</a:t>
                      </a:r>
                      <a:endParaRPr lang="en-US" dirty="0"/>
                    </a:p>
                  </a:txBody>
                  <a:tcPr/>
                </a:tc>
                <a:tc>
                  <a:txBody>
                    <a:bodyPr/>
                    <a:lstStyle/>
                    <a:p>
                      <a:r>
                        <a:rPr lang="en-US" dirty="0"/>
                        <a:t>High</a:t>
                      </a:r>
                    </a:p>
                  </a:txBody>
                  <a:tcPr/>
                </a:tc>
                <a:extLst>
                  <a:ext uri="{0D108BD9-81ED-4DB2-BD59-A6C34878D82A}">
                    <a16:rowId xmlns:a16="http://schemas.microsoft.com/office/drawing/2014/main" val="2421357938"/>
                  </a:ext>
                </a:extLst>
              </a:tr>
            </a:tbl>
          </a:graphicData>
        </a:graphic>
      </p:graphicFrame>
    </p:spTree>
    <p:extLst>
      <p:ext uri="{BB962C8B-B14F-4D97-AF65-F5344CB8AC3E}">
        <p14:creationId xmlns:p14="http://schemas.microsoft.com/office/powerpoint/2010/main" val="6270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D33B-BB79-B557-34DF-D22D26B2F653}"/>
              </a:ext>
            </a:extLst>
          </p:cNvPr>
          <p:cNvSpPr>
            <a:spLocks noGrp="1"/>
          </p:cNvSpPr>
          <p:nvPr>
            <p:ph type="title"/>
          </p:nvPr>
        </p:nvSpPr>
        <p:spPr/>
        <p:txBody>
          <a:bodyPr>
            <a:normAutofit fontScale="90000"/>
          </a:bodyPr>
          <a:lstStyle/>
          <a:p>
            <a:r>
              <a:rPr lang="en-US" dirty="0"/>
              <a:t>Sprint Planning in the Scrum Process </a:t>
            </a:r>
          </a:p>
        </p:txBody>
      </p:sp>
      <p:sp>
        <p:nvSpPr>
          <p:cNvPr id="3" name="Text Placeholder 2">
            <a:extLst>
              <a:ext uri="{FF2B5EF4-FFF2-40B4-BE49-F238E27FC236}">
                <a16:creationId xmlns:a16="http://schemas.microsoft.com/office/drawing/2014/main" id="{3287444D-4C10-BAD2-1EE0-A89EEFF5DCDB}"/>
              </a:ext>
            </a:extLst>
          </p:cNvPr>
          <p:cNvSpPr>
            <a:spLocks noGrp="1"/>
          </p:cNvSpPr>
          <p:nvPr>
            <p:ph type="body" idx="1"/>
          </p:nvPr>
        </p:nvSpPr>
        <p:spPr>
          <a:xfrm>
            <a:off x="457200" y="1860884"/>
            <a:ext cx="8229600" cy="4265279"/>
          </a:xfrm>
        </p:spPr>
        <p:txBody>
          <a:bodyPr>
            <a:normAutofit/>
          </a:bodyPr>
          <a:lstStyle/>
          <a:p>
            <a:pPr fontAlgn="base"/>
            <a:r>
              <a:rPr lang="en-MY" sz="2000" dirty="0"/>
              <a:t>Sprint planning meeting takes prior to the beginning of every sprint</a:t>
            </a:r>
          </a:p>
          <a:p>
            <a:pPr fontAlgn="base"/>
            <a:r>
              <a:rPr lang="en-MY" sz="2000" dirty="0"/>
              <a:t>Two major goals: </a:t>
            </a:r>
          </a:p>
          <a:p>
            <a:pPr lvl="1" fontAlgn="base"/>
            <a:r>
              <a:rPr lang="en-MY" sz="2000" dirty="0"/>
              <a:t>The product owner and the team negotiate which user stories will be included in the sprint based on priority ranking (High, Medium, Low) </a:t>
            </a:r>
          </a:p>
          <a:p>
            <a:pPr lvl="1" fontAlgn="base"/>
            <a:r>
              <a:rPr lang="en-MY" sz="2000" dirty="0"/>
              <a:t>The team selects high-priority Product Backlog Items (PBIs) for the sprint and breaks them down into technical tasks.</a:t>
            </a:r>
            <a:br>
              <a:rPr lang="en-MY" sz="2400" dirty="0"/>
            </a:br>
            <a:endParaRPr lang="en-US" sz="2400" dirty="0"/>
          </a:p>
        </p:txBody>
      </p:sp>
      <p:sp>
        <p:nvSpPr>
          <p:cNvPr id="4" name="Slide Number Placeholder 3">
            <a:extLst>
              <a:ext uri="{FF2B5EF4-FFF2-40B4-BE49-F238E27FC236}">
                <a16:creationId xmlns:a16="http://schemas.microsoft.com/office/drawing/2014/main" id="{87AE6C84-9AF0-AF44-29D0-6988E55975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1827344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D9D9-44E6-D7A0-84BD-6A9DB4743E42}"/>
              </a:ext>
            </a:extLst>
          </p:cNvPr>
          <p:cNvSpPr>
            <a:spLocks noGrp="1"/>
          </p:cNvSpPr>
          <p:nvPr>
            <p:ph type="title"/>
          </p:nvPr>
        </p:nvSpPr>
        <p:spPr/>
        <p:txBody>
          <a:bodyPr/>
          <a:lstStyle/>
          <a:p>
            <a:r>
              <a:rPr lang="en-US" dirty="0"/>
              <a:t>Sprint Backlog</a:t>
            </a:r>
          </a:p>
        </p:txBody>
      </p:sp>
      <p:sp>
        <p:nvSpPr>
          <p:cNvPr id="3" name="Text Placeholder 2">
            <a:extLst>
              <a:ext uri="{FF2B5EF4-FFF2-40B4-BE49-F238E27FC236}">
                <a16:creationId xmlns:a16="http://schemas.microsoft.com/office/drawing/2014/main" id="{95C29817-6E80-2166-94B5-2DAE993225BE}"/>
              </a:ext>
            </a:extLst>
          </p:cNvPr>
          <p:cNvSpPr>
            <a:spLocks noGrp="1"/>
          </p:cNvSpPr>
          <p:nvPr>
            <p:ph type="body" idx="1"/>
          </p:nvPr>
        </p:nvSpPr>
        <p:spPr>
          <a:xfrm>
            <a:off x="478544" y="3221836"/>
            <a:ext cx="2645229" cy="2893100"/>
          </a:xfrm>
          <a:solidFill>
            <a:schemeClr val="accent4">
              <a:lumMod val="20000"/>
              <a:lumOff val="80000"/>
            </a:schemeClr>
          </a:solidFill>
          <a:ln>
            <a:solidFill>
              <a:schemeClr val="tx1"/>
            </a:solidFill>
          </a:ln>
        </p:spPr>
        <p:txBody>
          <a:bodyPr>
            <a:normAutofit fontScale="55000" lnSpcReduction="20000"/>
          </a:bodyPr>
          <a:lstStyle/>
          <a:p>
            <a:r>
              <a:rPr lang="en-US" dirty="0"/>
              <a:t>Product Backlog Items: </a:t>
            </a:r>
          </a:p>
          <a:p>
            <a:pPr marL="114300" indent="0">
              <a:buNone/>
            </a:pPr>
            <a:endParaRPr lang="en-US" dirty="0"/>
          </a:p>
          <a:p>
            <a:pPr marL="114300" indent="0">
              <a:buNone/>
            </a:pPr>
            <a:r>
              <a:rPr lang="en-US" dirty="0"/>
              <a:t>US7: </a:t>
            </a:r>
            <a:r>
              <a:rPr lang="en-MY" b="1" dirty="0"/>
              <a:t>As a</a:t>
            </a:r>
            <a:r>
              <a:rPr lang="en-MY" dirty="0"/>
              <a:t> customer, </a:t>
            </a:r>
            <a:r>
              <a:rPr lang="en-MY" b="1" dirty="0"/>
              <a:t>I want</a:t>
            </a:r>
            <a:r>
              <a:rPr lang="en-MY" dirty="0"/>
              <a:t> to see the current contents of my shopping basket. </a:t>
            </a:r>
            <a:r>
              <a:rPr lang="en-MY" b="1" dirty="0"/>
              <a:t>So that</a:t>
            </a:r>
            <a:r>
              <a:rPr lang="en-MY" dirty="0"/>
              <a:t> I can review items, quantities, prices, and total, or know if the basket is empty.</a:t>
            </a:r>
            <a:endParaRPr lang="en-US" dirty="0"/>
          </a:p>
          <a:p>
            <a:pPr lvl="1"/>
            <a:endParaRPr lang="en-US" dirty="0"/>
          </a:p>
        </p:txBody>
      </p:sp>
      <p:sp>
        <p:nvSpPr>
          <p:cNvPr id="4" name="Slide Number Placeholder 3">
            <a:extLst>
              <a:ext uri="{FF2B5EF4-FFF2-40B4-BE49-F238E27FC236}">
                <a16:creationId xmlns:a16="http://schemas.microsoft.com/office/drawing/2014/main" id="{8214027C-1B54-4BAD-B900-4511657E4D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5" name="TextBox 4">
            <a:extLst>
              <a:ext uri="{FF2B5EF4-FFF2-40B4-BE49-F238E27FC236}">
                <a16:creationId xmlns:a16="http://schemas.microsoft.com/office/drawing/2014/main" id="{5F65D3BC-7659-0586-90DF-20578E2DF8D0}"/>
              </a:ext>
            </a:extLst>
          </p:cNvPr>
          <p:cNvSpPr txBox="1"/>
          <p:nvPr/>
        </p:nvSpPr>
        <p:spPr>
          <a:xfrm rot="10800000" flipV="1">
            <a:off x="3864856" y="3221835"/>
            <a:ext cx="4800600" cy="2893100"/>
          </a:xfrm>
          <a:prstGeom prst="rect">
            <a:avLst/>
          </a:prstGeom>
          <a:solidFill>
            <a:schemeClr val="accent4">
              <a:lumMod val="20000"/>
              <a:lumOff val="80000"/>
            </a:schemeClr>
          </a:solidFill>
          <a:ln>
            <a:solidFill>
              <a:schemeClr val="tx1"/>
            </a:solidFill>
          </a:ln>
        </p:spPr>
        <p:txBody>
          <a:bodyPr wrap="square" rtlCol="0">
            <a:spAutoFit/>
          </a:bodyPr>
          <a:lstStyle/>
          <a:p>
            <a:r>
              <a:rPr lang="en-US" b="1" dirty="0"/>
              <a:t>Sprint Backlog (task breakout) </a:t>
            </a:r>
          </a:p>
          <a:p>
            <a:pPr marL="285750" indent="-285750">
              <a:buFont typeface="Arial" panose="020B0604020202020204" pitchFamily="34" charset="0"/>
              <a:buChar char="•"/>
            </a:pPr>
            <a:r>
              <a:rPr lang="en-US" dirty="0"/>
              <a:t>US7: </a:t>
            </a:r>
          </a:p>
          <a:p>
            <a:pPr marL="449263" lvl="2" indent="-176213">
              <a:buFont typeface="Arial" panose="020B0604020202020204" pitchFamily="34" charset="0"/>
              <a:buChar char="•"/>
            </a:pPr>
            <a:r>
              <a:rPr lang="en-MY" dirty="0"/>
              <a:t>Understand how the basket data is stored (in file, list, or database).</a:t>
            </a:r>
          </a:p>
          <a:p>
            <a:pPr marL="449263" lvl="2" indent="-176213">
              <a:buFont typeface="Arial" panose="020B0604020202020204" pitchFamily="34" charset="0"/>
              <a:buChar char="•"/>
            </a:pPr>
            <a:r>
              <a:rPr lang="en-MY" dirty="0"/>
              <a:t>Design the basket page layout (list of items, total section, empty message).</a:t>
            </a:r>
          </a:p>
          <a:p>
            <a:pPr marL="449263" lvl="2" indent="-176213">
              <a:buFont typeface="Arial" panose="020B0604020202020204" pitchFamily="34" charset="0"/>
              <a:buChar char="•"/>
            </a:pPr>
            <a:r>
              <a:rPr lang="en-MY" dirty="0"/>
              <a:t>Create the basket screen using HTML/CSS (or frontend framework used).</a:t>
            </a:r>
          </a:p>
          <a:p>
            <a:pPr marL="449263" lvl="2" indent="-176213">
              <a:buFont typeface="Arial" panose="020B0604020202020204" pitchFamily="34" charset="0"/>
              <a:buChar char="•"/>
            </a:pPr>
            <a:r>
              <a:rPr lang="en-MY" dirty="0"/>
              <a:t>Write function to get basket items from storage or backend.</a:t>
            </a:r>
          </a:p>
          <a:p>
            <a:pPr marL="449263" lvl="2" indent="-176213">
              <a:buFont typeface="Arial" panose="020B0604020202020204" pitchFamily="34" charset="0"/>
              <a:buChar char="•"/>
            </a:pPr>
            <a:r>
              <a:rPr lang="en-MY" dirty="0"/>
              <a:t>Add total price at the bottom and make sure it’s correct.</a:t>
            </a:r>
          </a:p>
          <a:p>
            <a:pPr marL="449263" lvl="2" indent="-176213">
              <a:buFont typeface="Arial" panose="020B0604020202020204" pitchFamily="34" charset="0"/>
              <a:buChar char="•"/>
            </a:pPr>
            <a:r>
              <a:rPr lang="en-MY" dirty="0"/>
              <a:t>Test basket page with and without items.</a:t>
            </a:r>
            <a:endParaRPr lang="en-US" dirty="0"/>
          </a:p>
        </p:txBody>
      </p:sp>
      <p:sp>
        <p:nvSpPr>
          <p:cNvPr id="6" name="TextBox 5">
            <a:extLst>
              <a:ext uri="{FF2B5EF4-FFF2-40B4-BE49-F238E27FC236}">
                <a16:creationId xmlns:a16="http://schemas.microsoft.com/office/drawing/2014/main" id="{FFDA193E-FCEB-1D07-81AE-AB29388EC202}"/>
              </a:ext>
            </a:extLst>
          </p:cNvPr>
          <p:cNvSpPr txBox="1"/>
          <p:nvPr/>
        </p:nvSpPr>
        <p:spPr>
          <a:xfrm>
            <a:off x="457200" y="1842683"/>
            <a:ext cx="8208256" cy="954107"/>
          </a:xfrm>
          <a:prstGeom prst="rect">
            <a:avLst/>
          </a:prstGeom>
          <a:noFill/>
        </p:spPr>
        <p:txBody>
          <a:bodyPr wrap="square" rtlCol="0">
            <a:spAutoFit/>
          </a:bodyPr>
          <a:lstStyle/>
          <a:p>
            <a:pPr marL="285750" indent="-285750" fontAlgn="base">
              <a:buFont typeface="Arial" panose="020B0604020202020204" pitchFamily="34" charset="0"/>
              <a:buChar char="•"/>
            </a:pPr>
            <a:r>
              <a:rPr lang="en-MY" dirty="0"/>
              <a:t>A Sprint Backlog is a subset of the Product Backlog selected for a specific Sprint. It includes all Product Backlog Items (PBIs) committed to during Sprint Planning.</a:t>
            </a:r>
          </a:p>
          <a:p>
            <a:pPr marL="285750" indent="-285750" fontAlgn="base">
              <a:buFont typeface="Arial" panose="020B0604020202020204" pitchFamily="34" charset="0"/>
              <a:buChar char="•"/>
            </a:pPr>
            <a:r>
              <a:rPr lang="en-MY" dirty="0"/>
              <a:t>Contains detailed tasks the team will carry out to deliver the selected increment.</a:t>
            </a:r>
          </a:p>
          <a:p>
            <a:pPr marL="285750" indent="-285750">
              <a:buFont typeface="Arial" panose="020B0604020202020204" pitchFamily="34" charset="0"/>
              <a:buChar char="•"/>
            </a:pPr>
            <a:r>
              <a:rPr lang="en-MY" dirty="0"/>
              <a:t>Owned and managed by the Development Team.</a:t>
            </a:r>
            <a:endParaRPr lang="en-US" dirty="0"/>
          </a:p>
        </p:txBody>
      </p:sp>
      <p:sp>
        <p:nvSpPr>
          <p:cNvPr id="7" name="Right Arrow 6">
            <a:extLst>
              <a:ext uri="{FF2B5EF4-FFF2-40B4-BE49-F238E27FC236}">
                <a16:creationId xmlns:a16="http://schemas.microsoft.com/office/drawing/2014/main" id="{8FDBD422-6DB6-8568-08A8-8DE5B75A1C88}"/>
              </a:ext>
            </a:extLst>
          </p:cNvPr>
          <p:cNvSpPr/>
          <p:nvPr/>
        </p:nvSpPr>
        <p:spPr>
          <a:xfrm>
            <a:off x="3123773" y="4426069"/>
            <a:ext cx="74108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4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84C-30A2-0FB9-0CB7-3AFC47F3EAEF}"/>
              </a:ext>
            </a:extLst>
          </p:cNvPr>
          <p:cNvSpPr>
            <a:spLocks noGrp="1"/>
          </p:cNvSpPr>
          <p:nvPr>
            <p:ph type="title"/>
          </p:nvPr>
        </p:nvSpPr>
        <p:spPr/>
        <p:txBody>
          <a:bodyPr/>
          <a:lstStyle/>
          <a:p>
            <a:r>
              <a:rPr lang="en-US" dirty="0"/>
              <a:t>Launch Phase for Sprint</a:t>
            </a:r>
          </a:p>
        </p:txBody>
      </p:sp>
      <p:sp>
        <p:nvSpPr>
          <p:cNvPr id="4" name="Slide Number Placeholder 3">
            <a:extLst>
              <a:ext uri="{FF2B5EF4-FFF2-40B4-BE49-F238E27FC236}">
                <a16:creationId xmlns:a16="http://schemas.microsoft.com/office/drawing/2014/main" id="{8A9321DA-BC51-FB63-D7D4-23B4D73439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6" name="Picture 5" descr="A white sheet with red text&#10;&#10;AI-generated content may be incorrect.">
            <a:extLst>
              <a:ext uri="{FF2B5EF4-FFF2-40B4-BE49-F238E27FC236}">
                <a16:creationId xmlns:a16="http://schemas.microsoft.com/office/drawing/2014/main" id="{62402638-F911-6CF6-AC53-0AFBB48D22BD}"/>
              </a:ext>
            </a:extLst>
          </p:cNvPr>
          <p:cNvPicPr>
            <a:picLocks noChangeAspect="1"/>
          </p:cNvPicPr>
          <p:nvPr/>
        </p:nvPicPr>
        <p:blipFill>
          <a:blip r:embed="rId3"/>
          <a:stretch>
            <a:fillRect/>
          </a:stretch>
        </p:blipFill>
        <p:spPr>
          <a:xfrm>
            <a:off x="1700407" y="3647365"/>
            <a:ext cx="5743186" cy="2803546"/>
          </a:xfrm>
          <a:prstGeom prst="rect">
            <a:avLst/>
          </a:prstGeom>
        </p:spPr>
      </p:pic>
      <p:sp>
        <p:nvSpPr>
          <p:cNvPr id="8" name="TextBox 7">
            <a:extLst>
              <a:ext uri="{FF2B5EF4-FFF2-40B4-BE49-F238E27FC236}">
                <a16:creationId xmlns:a16="http://schemas.microsoft.com/office/drawing/2014/main" id="{FD514ACE-03B9-3B46-D0ED-D8A59B5DF73C}"/>
              </a:ext>
            </a:extLst>
          </p:cNvPr>
          <p:cNvSpPr txBox="1"/>
          <p:nvPr/>
        </p:nvSpPr>
        <p:spPr>
          <a:xfrm>
            <a:off x="457200" y="1616040"/>
            <a:ext cx="8229600" cy="2031325"/>
          </a:xfrm>
          <a:prstGeom prst="rect">
            <a:avLst/>
          </a:prstGeom>
          <a:noFill/>
        </p:spPr>
        <p:txBody>
          <a:bodyPr wrap="square">
            <a:spAutoFit/>
          </a:bodyPr>
          <a:lstStyle/>
          <a:p>
            <a:pPr>
              <a:buNone/>
            </a:pPr>
            <a:r>
              <a:rPr lang="en-MY" dirty="0"/>
              <a:t>During the launch phase, the team identifies which user stories will be developed in the upcoming sprint and who is responsible for each part.</a:t>
            </a:r>
          </a:p>
          <a:p>
            <a:pPr marL="285750" indent="-285750">
              <a:buFont typeface="Arial" panose="020B0604020202020204" pitchFamily="34" charset="0"/>
              <a:buChar char="•"/>
            </a:pPr>
            <a:r>
              <a:rPr lang="en-MY" dirty="0"/>
              <a:t>Sprint # - Each sprint represents one development cycle. Label your sprints sequentially (e.g., Sprint 1, Sprint 2, etc.).</a:t>
            </a:r>
          </a:p>
          <a:p>
            <a:pPr marL="285750" indent="-285750">
              <a:buFont typeface="Arial" panose="020B0604020202020204" pitchFamily="34" charset="0"/>
              <a:buChar char="•"/>
            </a:pPr>
            <a:r>
              <a:rPr lang="en-MY" dirty="0"/>
              <a:t>Which user story assigned to this Sprint - List the specific user stories that will be developed in this sprint. Each user story should describe what the user wants to achieve.</a:t>
            </a:r>
          </a:p>
          <a:p>
            <a:pPr marL="285750" indent="-285750">
              <a:buFont typeface="Arial" panose="020B0604020202020204" pitchFamily="34" charset="0"/>
              <a:buChar char="•"/>
            </a:pPr>
            <a:r>
              <a:rPr lang="en-MY" dirty="0"/>
              <a:t>Team members assigned - Assign the members responsible for each user story. Indicate their specific roles or contributions (e.g., frontend developer, backend developer, tester, documentation).</a:t>
            </a:r>
          </a:p>
        </p:txBody>
      </p:sp>
    </p:spTree>
    <p:extLst>
      <p:ext uri="{BB962C8B-B14F-4D97-AF65-F5344CB8AC3E}">
        <p14:creationId xmlns:p14="http://schemas.microsoft.com/office/powerpoint/2010/main" val="2010637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08E7-1790-570C-B38D-00FD6D997810}"/>
              </a:ext>
            </a:extLst>
          </p:cNvPr>
          <p:cNvSpPr>
            <a:spLocks noGrp="1"/>
          </p:cNvSpPr>
          <p:nvPr>
            <p:ph type="title"/>
          </p:nvPr>
        </p:nvSpPr>
        <p:spPr/>
        <p:txBody>
          <a:bodyPr>
            <a:noAutofit/>
          </a:bodyPr>
          <a:lstStyle/>
          <a:p>
            <a:r>
              <a:rPr lang="en-US" sz="3600" dirty="0"/>
              <a:t>User Story Description</a:t>
            </a:r>
          </a:p>
        </p:txBody>
      </p:sp>
      <p:sp>
        <p:nvSpPr>
          <p:cNvPr id="4" name="Slide Number Placeholder 3">
            <a:extLst>
              <a:ext uri="{FF2B5EF4-FFF2-40B4-BE49-F238E27FC236}">
                <a16:creationId xmlns:a16="http://schemas.microsoft.com/office/drawing/2014/main" id="{08154FCE-B9FB-19E0-9426-24F481ECE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cxnSp>
        <p:nvCxnSpPr>
          <p:cNvPr id="7" name="Google Shape;407;p31">
            <a:extLst>
              <a:ext uri="{FF2B5EF4-FFF2-40B4-BE49-F238E27FC236}">
                <a16:creationId xmlns:a16="http://schemas.microsoft.com/office/drawing/2014/main" id="{6BA5A776-4923-FBCE-3928-D722E2E3EB49}"/>
              </a:ext>
            </a:extLst>
          </p:cNvPr>
          <p:cNvCxnSpPr>
            <a:cxnSpLocks/>
            <a:stCxn id="11" idx="3"/>
          </p:cNvCxnSpPr>
          <p:nvPr/>
        </p:nvCxnSpPr>
        <p:spPr>
          <a:xfrm>
            <a:off x="2403762" y="3815340"/>
            <a:ext cx="1636758" cy="1213860"/>
          </a:xfrm>
          <a:prstGeom prst="straightConnector1">
            <a:avLst/>
          </a:prstGeom>
          <a:noFill/>
          <a:ln w="38100" cap="flat" cmpd="sng">
            <a:solidFill>
              <a:srgbClr val="C00000"/>
            </a:solidFill>
            <a:prstDash val="solid"/>
            <a:round/>
            <a:headEnd type="none" w="sm" len="sm"/>
            <a:tailEnd type="triangle" w="med" len="med"/>
          </a:ln>
        </p:spPr>
      </p:cxnSp>
      <p:sp>
        <p:nvSpPr>
          <p:cNvPr id="11" name="TextBox 10">
            <a:extLst>
              <a:ext uri="{FF2B5EF4-FFF2-40B4-BE49-F238E27FC236}">
                <a16:creationId xmlns:a16="http://schemas.microsoft.com/office/drawing/2014/main" id="{568A5186-559A-F2CA-1B2C-CE7AEE8D9787}"/>
              </a:ext>
            </a:extLst>
          </p:cNvPr>
          <p:cNvSpPr txBox="1"/>
          <p:nvPr/>
        </p:nvSpPr>
        <p:spPr>
          <a:xfrm>
            <a:off x="76200" y="3338286"/>
            <a:ext cx="2327562" cy="954107"/>
          </a:xfrm>
          <a:prstGeom prst="rect">
            <a:avLst/>
          </a:prstGeom>
          <a:noFill/>
        </p:spPr>
        <p:txBody>
          <a:bodyPr wrap="square">
            <a:spAutoFit/>
          </a:bodyPr>
          <a:lstStyle/>
          <a:p>
            <a:pPr algn="just"/>
            <a:r>
              <a:rPr lang="en-US" dirty="0"/>
              <a:t>Conditions that must be met for a use case or user story to be considered complete and successful</a:t>
            </a:r>
            <a:endParaRPr lang="en-MY" dirty="0"/>
          </a:p>
        </p:txBody>
      </p:sp>
      <p:sp>
        <p:nvSpPr>
          <p:cNvPr id="14" name="TextBox 13">
            <a:extLst>
              <a:ext uri="{FF2B5EF4-FFF2-40B4-BE49-F238E27FC236}">
                <a16:creationId xmlns:a16="http://schemas.microsoft.com/office/drawing/2014/main" id="{1892B903-D38F-633D-56E9-4629DC831485}"/>
              </a:ext>
            </a:extLst>
          </p:cNvPr>
          <p:cNvSpPr txBox="1"/>
          <p:nvPr/>
        </p:nvSpPr>
        <p:spPr>
          <a:xfrm>
            <a:off x="457200" y="1999795"/>
            <a:ext cx="1946562" cy="523220"/>
          </a:xfrm>
          <a:prstGeom prst="rect">
            <a:avLst/>
          </a:prstGeom>
          <a:noFill/>
        </p:spPr>
        <p:txBody>
          <a:bodyPr wrap="square">
            <a:spAutoFit/>
          </a:bodyPr>
          <a:lstStyle/>
          <a:p>
            <a:r>
              <a:rPr lang="en-US" dirty="0"/>
              <a:t>Valid variation of the main (normal) process</a:t>
            </a:r>
            <a:endParaRPr lang="en-MY" dirty="0"/>
          </a:p>
        </p:txBody>
      </p:sp>
      <p:cxnSp>
        <p:nvCxnSpPr>
          <p:cNvPr id="15" name="Google Shape;407;p31">
            <a:extLst>
              <a:ext uri="{FF2B5EF4-FFF2-40B4-BE49-F238E27FC236}">
                <a16:creationId xmlns:a16="http://schemas.microsoft.com/office/drawing/2014/main" id="{0202934D-FE64-5D45-CAC3-0E22BB6300E4}"/>
              </a:ext>
            </a:extLst>
          </p:cNvPr>
          <p:cNvCxnSpPr>
            <a:cxnSpLocks/>
            <a:stCxn id="14" idx="3"/>
          </p:cNvCxnSpPr>
          <p:nvPr/>
        </p:nvCxnSpPr>
        <p:spPr>
          <a:xfrm>
            <a:off x="2403762" y="2261405"/>
            <a:ext cx="1636758" cy="2400321"/>
          </a:xfrm>
          <a:prstGeom prst="straightConnector1">
            <a:avLst/>
          </a:prstGeom>
          <a:noFill/>
          <a:ln w="38100" cap="flat" cmpd="sng">
            <a:solidFill>
              <a:srgbClr val="C00000"/>
            </a:solidFill>
            <a:prstDash val="solid"/>
            <a:round/>
            <a:headEnd type="none" w="sm" len="sm"/>
            <a:tailEnd type="triangle" w="med" len="med"/>
          </a:ln>
        </p:spPr>
      </p:cxnSp>
      <p:pic>
        <p:nvPicPr>
          <p:cNvPr id="19" name="Picture 18">
            <a:extLst>
              <a:ext uri="{FF2B5EF4-FFF2-40B4-BE49-F238E27FC236}">
                <a16:creationId xmlns:a16="http://schemas.microsoft.com/office/drawing/2014/main" id="{097BDB4B-F5DE-F775-268C-AEE340D39E6A}"/>
              </a:ext>
            </a:extLst>
          </p:cNvPr>
          <p:cNvPicPr>
            <a:picLocks noChangeAspect="1"/>
          </p:cNvPicPr>
          <p:nvPr/>
        </p:nvPicPr>
        <p:blipFill>
          <a:blip r:embed="rId3"/>
          <a:stretch>
            <a:fillRect/>
          </a:stretch>
        </p:blipFill>
        <p:spPr>
          <a:xfrm>
            <a:off x="4040520" y="1999795"/>
            <a:ext cx="4773054" cy="4007908"/>
          </a:xfrm>
          <a:prstGeom prst="rect">
            <a:avLst/>
          </a:prstGeom>
        </p:spPr>
      </p:pic>
      <p:sp>
        <p:nvSpPr>
          <p:cNvPr id="25" name="TextBox 24">
            <a:extLst>
              <a:ext uri="{FF2B5EF4-FFF2-40B4-BE49-F238E27FC236}">
                <a16:creationId xmlns:a16="http://schemas.microsoft.com/office/drawing/2014/main" id="{AFF81A76-5045-2586-4FEF-A5A4D6D1F858}"/>
              </a:ext>
            </a:extLst>
          </p:cNvPr>
          <p:cNvSpPr txBox="1"/>
          <p:nvPr/>
        </p:nvSpPr>
        <p:spPr>
          <a:xfrm>
            <a:off x="156825" y="4966855"/>
            <a:ext cx="2327563" cy="954107"/>
          </a:xfrm>
          <a:prstGeom prst="rect">
            <a:avLst/>
          </a:prstGeom>
          <a:noFill/>
        </p:spPr>
        <p:txBody>
          <a:bodyPr wrap="square">
            <a:spAutoFit/>
          </a:bodyPr>
          <a:lstStyle/>
          <a:p>
            <a:pPr algn="just"/>
            <a:r>
              <a:rPr lang="en-US" dirty="0"/>
              <a:t>deviation caused by errors or unexpected events preventing successful completion of the use case</a:t>
            </a:r>
            <a:endParaRPr lang="en-MY" dirty="0"/>
          </a:p>
        </p:txBody>
      </p:sp>
      <p:cxnSp>
        <p:nvCxnSpPr>
          <p:cNvPr id="30" name="Google Shape;407;p31">
            <a:extLst>
              <a:ext uri="{FF2B5EF4-FFF2-40B4-BE49-F238E27FC236}">
                <a16:creationId xmlns:a16="http://schemas.microsoft.com/office/drawing/2014/main" id="{767DE8ED-D826-29AD-B3C5-47AB990A5821}"/>
              </a:ext>
            </a:extLst>
          </p:cNvPr>
          <p:cNvCxnSpPr>
            <a:cxnSpLocks/>
            <a:stCxn id="25" idx="3"/>
          </p:cNvCxnSpPr>
          <p:nvPr/>
        </p:nvCxnSpPr>
        <p:spPr>
          <a:xfrm>
            <a:off x="2484388" y="5443909"/>
            <a:ext cx="1568148" cy="252211"/>
          </a:xfrm>
          <a:prstGeom prst="straightConnector1">
            <a:avLst/>
          </a:prstGeom>
          <a:noFill/>
          <a:ln w="38100" cap="flat" cmpd="sng">
            <a:solidFill>
              <a:srgbClr val="C00000"/>
            </a:solidFill>
            <a:prstDash val="solid"/>
            <a:round/>
            <a:headEnd type="none" w="sm" len="sm"/>
            <a:tailEnd type="triangle" w="med" len="med"/>
          </a:ln>
        </p:spPr>
      </p:cxnSp>
    </p:spTree>
    <p:extLst>
      <p:ext uri="{BB962C8B-B14F-4D97-AF65-F5344CB8AC3E}">
        <p14:creationId xmlns:p14="http://schemas.microsoft.com/office/powerpoint/2010/main" val="102617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STRUCTURAL MODEL</a:t>
            </a:r>
            <a:endParaRPr/>
          </a:p>
        </p:txBody>
      </p:sp>
      <p:sp>
        <p:nvSpPr>
          <p:cNvPr id="354" name="Google Shape;354;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888888"/>
              </a:buClr>
              <a:buSzPts val="2000"/>
              <a:buNone/>
            </a:pPr>
            <a:r>
              <a:rPr lang="en-US"/>
              <a:t>Class Diagram</a:t>
            </a:r>
            <a:endParaRPr/>
          </a:p>
        </p:txBody>
      </p:sp>
      <p:sp>
        <p:nvSpPr>
          <p:cNvPr id="355" name="Google Shape;355;p2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56" name="Google Shape;356;p2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57" name="Google Shape;357;p2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Structural Models</a:t>
            </a:r>
            <a:endParaRPr/>
          </a:p>
        </p:txBody>
      </p:sp>
      <p:sp>
        <p:nvSpPr>
          <p:cNvPr id="363" name="Google Shape;363;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0000"/>
              <a:buChar char="•"/>
            </a:pPr>
            <a:r>
              <a:rPr lang="en-US"/>
              <a:t>Structural models of software display the </a:t>
            </a:r>
            <a:r>
              <a:rPr lang="en-US" b="1">
                <a:solidFill>
                  <a:srgbClr val="C00000"/>
                </a:solidFill>
              </a:rPr>
              <a:t>organization of a system </a:t>
            </a:r>
            <a:r>
              <a:rPr lang="en-US"/>
              <a:t>in terms of the components that make up that system and their relationships</a:t>
            </a:r>
            <a:endParaRPr/>
          </a:p>
          <a:p>
            <a:pPr marL="342900" lvl="0" indent="-342900" algn="l" rtl="0">
              <a:lnSpc>
                <a:spcPct val="100000"/>
              </a:lnSpc>
              <a:spcBef>
                <a:spcPts val="592"/>
              </a:spcBef>
              <a:spcAft>
                <a:spcPts val="0"/>
              </a:spcAft>
              <a:buClr>
                <a:schemeClr val="dk1"/>
              </a:buClr>
              <a:buSzPct val="100000"/>
              <a:buChar char="•"/>
            </a:pPr>
            <a:r>
              <a:rPr lang="en-US"/>
              <a:t>Structural models may be </a:t>
            </a:r>
            <a:r>
              <a:rPr lang="en-US" b="1">
                <a:solidFill>
                  <a:srgbClr val="C00000"/>
                </a:solidFill>
              </a:rPr>
              <a:t>static models</a:t>
            </a:r>
            <a:r>
              <a:rPr lang="en-US"/>
              <a:t>, which show the structure of the system design, or </a:t>
            </a:r>
            <a:r>
              <a:rPr lang="en-US" b="1">
                <a:solidFill>
                  <a:srgbClr val="C00000"/>
                </a:solidFill>
              </a:rPr>
              <a:t>dynamic models</a:t>
            </a:r>
            <a:r>
              <a:rPr lang="en-US"/>
              <a:t>, which show the organization of the system when it is executing</a:t>
            </a:r>
            <a:endParaRPr/>
          </a:p>
          <a:p>
            <a:pPr marL="342900" lvl="0" indent="-342900" algn="l" rtl="0">
              <a:lnSpc>
                <a:spcPct val="100000"/>
              </a:lnSpc>
              <a:spcBef>
                <a:spcPts val="592"/>
              </a:spcBef>
              <a:spcAft>
                <a:spcPts val="0"/>
              </a:spcAft>
              <a:buClr>
                <a:schemeClr val="dk1"/>
              </a:buClr>
              <a:buSzPct val="100000"/>
              <a:buChar char="•"/>
            </a:pPr>
            <a:r>
              <a:rPr lang="en-US"/>
              <a:t>Create structural models of a system when discussing and designing the system architecture </a:t>
            </a:r>
            <a:endParaRPr/>
          </a:p>
          <a:p>
            <a:pPr marL="342900" lvl="0" indent="-154940" algn="l" rtl="0">
              <a:lnSpc>
                <a:spcPct val="100000"/>
              </a:lnSpc>
              <a:spcBef>
                <a:spcPts val="592"/>
              </a:spcBef>
              <a:spcAft>
                <a:spcPts val="0"/>
              </a:spcAft>
              <a:buClr>
                <a:schemeClr val="dk1"/>
              </a:buClr>
              <a:buSzPct val="100000"/>
              <a:buNone/>
            </a:pPr>
            <a:endParaRPr/>
          </a:p>
        </p:txBody>
      </p:sp>
      <p:sp>
        <p:nvSpPr>
          <p:cNvPr id="364" name="Google Shape;364;p2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65" name="Google Shape;365;p2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66" name="Google Shape;366;p2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Class Diagrams</a:t>
            </a:r>
            <a:endParaRPr/>
          </a:p>
        </p:txBody>
      </p:sp>
      <p:sp>
        <p:nvSpPr>
          <p:cNvPr id="372" name="Google Shape;372;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a:t>Class diagrams are used when developing an object-oriented system model to show the </a:t>
            </a:r>
            <a:r>
              <a:rPr lang="en-US" b="1">
                <a:solidFill>
                  <a:srgbClr val="C00000"/>
                </a:solidFill>
              </a:rPr>
              <a:t>classes</a:t>
            </a:r>
            <a:r>
              <a:rPr lang="en-US"/>
              <a:t> in a system and the </a:t>
            </a:r>
            <a:r>
              <a:rPr lang="en-US" b="1">
                <a:solidFill>
                  <a:srgbClr val="C00000"/>
                </a:solidFill>
              </a:rPr>
              <a:t>associations</a:t>
            </a:r>
            <a:r>
              <a:rPr lang="en-US"/>
              <a:t> between these classes</a:t>
            </a:r>
            <a:endParaRPr/>
          </a:p>
          <a:p>
            <a:pPr marL="342900" lvl="0" indent="-342900" algn="l" rtl="0">
              <a:lnSpc>
                <a:spcPct val="100000"/>
              </a:lnSpc>
              <a:spcBef>
                <a:spcPts val="544"/>
              </a:spcBef>
              <a:spcAft>
                <a:spcPts val="0"/>
              </a:spcAft>
              <a:buClr>
                <a:schemeClr val="dk1"/>
              </a:buClr>
              <a:buSzPct val="100000"/>
              <a:buChar char="•"/>
            </a:pPr>
            <a:r>
              <a:rPr lang="en-US"/>
              <a:t>An object class can be thought of as a general definition of one kind of system object</a:t>
            </a:r>
            <a:endParaRPr/>
          </a:p>
          <a:p>
            <a:pPr marL="342900" lvl="0" indent="-342900" algn="l" rtl="0">
              <a:lnSpc>
                <a:spcPct val="100000"/>
              </a:lnSpc>
              <a:spcBef>
                <a:spcPts val="544"/>
              </a:spcBef>
              <a:spcAft>
                <a:spcPts val="0"/>
              </a:spcAft>
              <a:buClr>
                <a:schemeClr val="dk1"/>
              </a:buClr>
              <a:buSzPct val="100000"/>
              <a:buChar char="•"/>
            </a:pPr>
            <a:r>
              <a:rPr lang="en-US"/>
              <a:t>An association is a link between classes that indicates that there is some </a:t>
            </a:r>
            <a:r>
              <a:rPr lang="en-US" b="1">
                <a:solidFill>
                  <a:srgbClr val="C00000"/>
                </a:solidFill>
              </a:rPr>
              <a:t>relationship</a:t>
            </a:r>
            <a:r>
              <a:rPr lang="en-US"/>
              <a:t> between these classes </a:t>
            </a:r>
            <a:endParaRPr/>
          </a:p>
          <a:p>
            <a:pPr marL="342900" lvl="0" indent="-342900" algn="l" rtl="0">
              <a:lnSpc>
                <a:spcPct val="100000"/>
              </a:lnSpc>
              <a:spcBef>
                <a:spcPts val="544"/>
              </a:spcBef>
              <a:spcAft>
                <a:spcPts val="0"/>
              </a:spcAft>
              <a:buClr>
                <a:schemeClr val="dk1"/>
              </a:buClr>
              <a:buSzPct val="100000"/>
              <a:buChar char="•"/>
            </a:pPr>
            <a:r>
              <a:rPr lang="en-US"/>
              <a:t>When developing models during the early stages of the software engineering process, </a:t>
            </a:r>
            <a:r>
              <a:rPr lang="en-US" b="1">
                <a:solidFill>
                  <a:srgbClr val="C00000"/>
                </a:solidFill>
              </a:rPr>
              <a:t>objects represent something in the real world</a:t>
            </a:r>
            <a:r>
              <a:rPr lang="en-US"/>
              <a:t>, such as a patient, a prescription, doctor, etc.</a:t>
            </a:r>
            <a:endParaRPr/>
          </a:p>
        </p:txBody>
      </p:sp>
      <p:sp>
        <p:nvSpPr>
          <p:cNvPr id="373" name="Google Shape;373;p2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74" name="Google Shape;374;p2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75" name="Google Shape;375;p2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Domain Model Class Diagram Notation</a:t>
            </a:r>
            <a:endParaRPr/>
          </a:p>
        </p:txBody>
      </p:sp>
      <p:sp>
        <p:nvSpPr>
          <p:cNvPr id="381" name="Google Shape;381;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chemeClr val="dk1"/>
              </a:buClr>
              <a:buSzPct val="100000"/>
              <a:buChar char="•"/>
            </a:pPr>
            <a:r>
              <a:rPr lang="en-US"/>
              <a:t>Class diagram key:</a:t>
            </a:r>
            <a:endParaRPr/>
          </a:p>
          <a:p>
            <a:pPr marL="742950" lvl="1" indent="-285750" algn="l" rtl="0">
              <a:lnSpc>
                <a:spcPct val="90000"/>
              </a:lnSpc>
              <a:spcBef>
                <a:spcPts val="518"/>
              </a:spcBef>
              <a:spcAft>
                <a:spcPts val="0"/>
              </a:spcAft>
              <a:buClr>
                <a:schemeClr val="dk1"/>
              </a:buClr>
              <a:buSzPct val="100000"/>
              <a:buChar char="–"/>
            </a:pPr>
            <a:r>
              <a:rPr lang="en-US"/>
              <a:t>General class symbol:  rectangle with three sections</a:t>
            </a:r>
            <a:endParaRPr/>
          </a:p>
          <a:p>
            <a:pPr marL="742950" lvl="1" indent="-285750" algn="l" rtl="0">
              <a:lnSpc>
                <a:spcPct val="90000"/>
              </a:lnSpc>
              <a:spcBef>
                <a:spcPts val="518"/>
              </a:spcBef>
              <a:spcAft>
                <a:spcPts val="0"/>
              </a:spcAft>
              <a:buClr>
                <a:schemeClr val="dk1"/>
              </a:buClr>
              <a:buSzPct val="100000"/>
              <a:buChar char="–"/>
            </a:pPr>
            <a:r>
              <a:rPr lang="en-US"/>
              <a:t>Sections convey name, attributes, and behaviors </a:t>
            </a:r>
            <a:endParaRPr/>
          </a:p>
          <a:p>
            <a:pPr marL="742950" lvl="1" indent="-285750" algn="l" rtl="0">
              <a:lnSpc>
                <a:spcPct val="90000"/>
              </a:lnSpc>
              <a:spcBef>
                <a:spcPts val="518"/>
              </a:spcBef>
              <a:spcAft>
                <a:spcPts val="0"/>
              </a:spcAft>
              <a:buClr>
                <a:srgbClr val="C00000"/>
              </a:buClr>
              <a:buSzPct val="100000"/>
              <a:buChar char="–"/>
            </a:pPr>
            <a:r>
              <a:rPr lang="en-US" b="1">
                <a:solidFill>
                  <a:srgbClr val="C00000"/>
                </a:solidFill>
              </a:rPr>
              <a:t>Methods</a:t>
            </a:r>
            <a:r>
              <a:rPr lang="en-US"/>
              <a:t> (behaviors) </a:t>
            </a:r>
            <a:r>
              <a:rPr lang="en-US" b="1">
                <a:solidFill>
                  <a:srgbClr val="C00000"/>
                </a:solidFill>
              </a:rPr>
              <a:t>not shown </a:t>
            </a:r>
            <a:r>
              <a:rPr lang="en-US"/>
              <a:t>in domain model class diagram</a:t>
            </a:r>
            <a:endParaRPr/>
          </a:p>
          <a:p>
            <a:pPr marL="742950" lvl="1" indent="-285750" algn="l" rtl="0">
              <a:lnSpc>
                <a:spcPct val="90000"/>
              </a:lnSpc>
              <a:spcBef>
                <a:spcPts val="518"/>
              </a:spcBef>
              <a:spcAft>
                <a:spcPts val="0"/>
              </a:spcAft>
              <a:buClr>
                <a:schemeClr val="dk1"/>
              </a:buClr>
              <a:buSzPct val="100000"/>
              <a:buChar char="–"/>
            </a:pPr>
            <a:r>
              <a:rPr lang="en-US"/>
              <a:t>Lines connecting rectangles show associations</a:t>
            </a:r>
            <a:endParaRPr/>
          </a:p>
          <a:p>
            <a:pPr marL="742950" lvl="1" indent="-285750" algn="l" rtl="0">
              <a:lnSpc>
                <a:spcPct val="90000"/>
              </a:lnSpc>
              <a:spcBef>
                <a:spcPts val="518"/>
              </a:spcBef>
              <a:spcAft>
                <a:spcPts val="0"/>
              </a:spcAft>
              <a:buClr>
                <a:schemeClr val="dk1"/>
              </a:buClr>
              <a:buSzPct val="100000"/>
              <a:buChar char="–"/>
            </a:pPr>
            <a:r>
              <a:rPr lang="en-US"/>
              <a:t>Multiplicity reflected above connecting lines</a:t>
            </a:r>
            <a:endParaRPr/>
          </a:p>
          <a:p>
            <a:pPr marL="342900" lvl="0" indent="-342900" algn="l" rtl="0">
              <a:lnSpc>
                <a:spcPct val="90000"/>
              </a:lnSpc>
              <a:spcBef>
                <a:spcPts val="592"/>
              </a:spcBef>
              <a:spcAft>
                <a:spcPts val="0"/>
              </a:spcAft>
              <a:buClr>
                <a:schemeClr val="dk1"/>
              </a:buClr>
              <a:buSzPct val="100000"/>
              <a:buChar char="•"/>
            </a:pPr>
            <a:r>
              <a:rPr lang="en-US"/>
              <a:t>Domain class objects reflect business concern, policies, and constraints</a:t>
            </a:r>
            <a:endParaRPr/>
          </a:p>
          <a:p>
            <a:pPr marL="342900" lvl="0" indent="-342900" algn="l" rtl="0">
              <a:lnSpc>
                <a:spcPct val="90000"/>
              </a:lnSpc>
              <a:spcBef>
                <a:spcPts val="592"/>
              </a:spcBef>
              <a:spcAft>
                <a:spcPts val="0"/>
              </a:spcAft>
              <a:buClr>
                <a:schemeClr val="dk1"/>
              </a:buClr>
              <a:buSzPct val="100000"/>
              <a:buChar char="•"/>
            </a:pPr>
            <a:r>
              <a:rPr lang="en-US"/>
              <a:t>When moving to design, methods and details of methods are included (design class diagram)</a:t>
            </a:r>
            <a:endParaRPr/>
          </a:p>
        </p:txBody>
      </p:sp>
      <p:sp>
        <p:nvSpPr>
          <p:cNvPr id="382" name="Google Shape;382;p2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83" name="Google Shape;383;p2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84" name="Google Shape;384;p2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Objectives</a:t>
            </a:r>
            <a:endParaRPr/>
          </a:p>
        </p:txBody>
      </p:sp>
      <p:sp>
        <p:nvSpPr>
          <p:cNvPr id="131" name="Google Shape;131;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292526"/>
              </a:buClr>
              <a:buSzPts val="3200"/>
              <a:buChar char="•"/>
            </a:pPr>
            <a:r>
              <a:rPr lang="en-US">
                <a:solidFill>
                  <a:srgbClr val="292526"/>
                </a:solidFill>
              </a:rPr>
              <a:t>To define requirements using </a:t>
            </a:r>
            <a:r>
              <a:rPr lang="en-US" b="1">
                <a:solidFill>
                  <a:srgbClr val="C00000"/>
                </a:solidFill>
              </a:rPr>
              <a:t>use cases </a:t>
            </a:r>
            <a:r>
              <a:rPr lang="en-US">
                <a:solidFill>
                  <a:srgbClr val="292526"/>
                </a:solidFill>
              </a:rPr>
              <a:t>and problem </a:t>
            </a:r>
            <a:r>
              <a:rPr lang="en-US" b="1">
                <a:solidFill>
                  <a:srgbClr val="C00000"/>
                </a:solidFill>
              </a:rPr>
              <a:t>domain classes</a:t>
            </a:r>
            <a:endParaRPr/>
          </a:p>
          <a:p>
            <a:pPr marL="342900" lvl="0" indent="-342900" algn="l" rtl="0">
              <a:lnSpc>
                <a:spcPct val="100000"/>
              </a:lnSpc>
              <a:spcBef>
                <a:spcPts val="0"/>
              </a:spcBef>
              <a:spcAft>
                <a:spcPts val="0"/>
              </a:spcAft>
              <a:buClr>
                <a:srgbClr val="292526"/>
              </a:buClr>
              <a:buSzPts val="3200"/>
              <a:buChar char="•"/>
            </a:pPr>
            <a:r>
              <a:rPr lang="en-US">
                <a:solidFill>
                  <a:srgbClr val="292526"/>
                </a:solidFill>
              </a:rPr>
              <a:t>To identify and analyze events and resulting use cases for </a:t>
            </a:r>
            <a:r>
              <a:rPr lang="en-US" b="1">
                <a:solidFill>
                  <a:srgbClr val="C00000"/>
                </a:solidFill>
              </a:rPr>
              <a:t>use case diagram</a:t>
            </a:r>
            <a:endParaRPr/>
          </a:p>
          <a:p>
            <a:pPr marL="342900" lvl="0" indent="-342900" algn="l" rtl="0">
              <a:lnSpc>
                <a:spcPct val="100000"/>
              </a:lnSpc>
              <a:spcBef>
                <a:spcPts val="0"/>
              </a:spcBef>
              <a:spcAft>
                <a:spcPts val="0"/>
              </a:spcAft>
              <a:buClr>
                <a:srgbClr val="292526"/>
              </a:buClr>
              <a:buSzPts val="3200"/>
              <a:buChar char="•"/>
            </a:pPr>
            <a:r>
              <a:rPr lang="en-US">
                <a:solidFill>
                  <a:srgbClr val="292526"/>
                </a:solidFill>
              </a:rPr>
              <a:t>To identify and analyze domain classes for </a:t>
            </a:r>
            <a:r>
              <a:rPr lang="en-US" b="1">
                <a:solidFill>
                  <a:srgbClr val="C00000"/>
                </a:solidFill>
              </a:rPr>
              <a:t>domain model class diagram</a:t>
            </a:r>
            <a:endParaRPr/>
          </a:p>
          <a:p>
            <a:pPr marL="342900" lvl="0" indent="-342900" algn="l" rtl="0">
              <a:lnSpc>
                <a:spcPct val="100000"/>
              </a:lnSpc>
              <a:spcBef>
                <a:spcPts val="0"/>
              </a:spcBef>
              <a:spcAft>
                <a:spcPts val="0"/>
              </a:spcAft>
              <a:buClr>
                <a:srgbClr val="292526"/>
              </a:buClr>
              <a:buSzPts val="3200"/>
              <a:buChar char="•"/>
            </a:pPr>
            <a:r>
              <a:rPr lang="en-US">
                <a:solidFill>
                  <a:srgbClr val="292526"/>
                </a:solidFill>
              </a:rPr>
              <a:t>To produce </a:t>
            </a:r>
            <a:r>
              <a:rPr lang="en-US" b="1">
                <a:solidFill>
                  <a:srgbClr val="C00000"/>
                </a:solidFill>
              </a:rPr>
              <a:t>detail requirements </a:t>
            </a:r>
            <a:r>
              <a:rPr lang="en-US">
                <a:solidFill>
                  <a:srgbClr val="292526"/>
                </a:solidFill>
              </a:rPr>
              <a:t>using sequence diagram, activity diagram and state chart/state machine diagram</a:t>
            </a:r>
            <a:endParaRPr>
              <a:solidFill>
                <a:srgbClr val="000000"/>
              </a:solidFill>
            </a:endParaRPr>
          </a:p>
          <a:p>
            <a:pPr marL="342900" lvl="0" indent="-139700" algn="l" rtl="0">
              <a:lnSpc>
                <a:spcPct val="100000"/>
              </a:lnSpc>
              <a:spcBef>
                <a:spcPts val="640"/>
              </a:spcBef>
              <a:spcAft>
                <a:spcPts val="0"/>
              </a:spcAft>
              <a:buClr>
                <a:schemeClr val="dk1"/>
              </a:buClr>
              <a:buSzPts val="3200"/>
              <a:buNone/>
            </a:pPr>
            <a:endParaRPr/>
          </a:p>
        </p:txBody>
      </p:sp>
      <p:sp>
        <p:nvSpPr>
          <p:cNvPr id="132" name="Google Shape;132;p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33" name="Google Shape;133;p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34" name="Google Shape;134;p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Class and Object Instantiation</a:t>
            </a:r>
            <a:endParaRPr/>
          </a:p>
        </p:txBody>
      </p:sp>
      <p:pic>
        <p:nvPicPr>
          <p:cNvPr id="390" name="Google Shape;390;p30"/>
          <p:cNvPicPr preferRelativeResize="0">
            <a:picLocks noGrp="1"/>
          </p:cNvPicPr>
          <p:nvPr>
            <p:ph type="body" idx="1"/>
          </p:nvPr>
        </p:nvPicPr>
        <p:blipFill rotWithShape="1">
          <a:blip r:embed="rId3">
            <a:alphaModFix/>
          </a:blip>
          <a:srcRect/>
          <a:stretch/>
        </p:blipFill>
        <p:spPr>
          <a:xfrm>
            <a:off x="957262" y="1810544"/>
            <a:ext cx="7229475" cy="4105275"/>
          </a:xfrm>
          <a:prstGeom prst="rect">
            <a:avLst/>
          </a:prstGeom>
          <a:noFill/>
          <a:ln>
            <a:noFill/>
          </a:ln>
        </p:spPr>
      </p:pic>
      <p:sp>
        <p:nvSpPr>
          <p:cNvPr id="391" name="Google Shape;391;p3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392" name="Google Shape;392;p3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393" name="Google Shape;393;p3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394" name="Google Shape;394;p30"/>
          <p:cNvPicPr preferRelativeResize="0"/>
          <p:nvPr/>
        </p:nvPicPr>
        <p:blipFill rotWithShape="1">
          <a:blip r:embed="rId4">
            <a:alphaModFix/>
          </a:blip>
          <a:srcRect/>
          <a:stretch/>
        </p:blipFill>
        <p:spPr>
          <a:xfrm>
            <a:off x="6781800" y="1774258"/>
            <a:ext cx="1905000" cy="1381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Class as a Template of Objects</a:t>
            </a:r>
            <a:endParaRPr/>
          </a:p>
        </p:txBody>
      </p:sp>
      <p:sp>
        <p:nvSpPr>
          <p:cNvPr id="400" name="Google Shape;400;p3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01" name="Google Shape;401;p3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02" name="Google Shape;402;p3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403" name="Google Shape;403;p31"/>
          <p:cNvPicPr preferRelativeResize="0">
            <a:picLocks noGrp="1"/>
          </p:cNvPicPr>
          <p:nvPr>
            <p:ph type="body" idx="1"/>
          </p:nvPr>
        </p:nvPicPr>
        <p:blipFill rotWithShape="1">
          <a:blip r:embed="rId3">
            <a:alphaModFix/>
          </a:blip>
          <a:srcRect/>
          <a:stretch/>
        </p:blipFill>
        <p:spPr>
          <a:xfrm>
            <a:off x="2374446" y="2515439"/>
            <a:ext cx="4133850" cy="2714625"/>
          </a:xfrm>
          <a:prstGeom prst="rect">
            <a:avLst/>
          </a:prstGeom>
          <a:noFill/>
          <a:ln>
            <a:noFill/>
          </a:ln>
        </p:spPr>
      </p:pic>
      <p:pic>
        <p:nvPicPr>
          <p:cNvPr id="404" name="Google Shape;404;p31"/>
          <p:cNvPicPr preferRelativeResize="0"/>
          <p:nvPr/>
        </p:nvPicPr>
        <p:blipFill rotWithShape="1">
          <a:blip r:embed="rId4">
            <a:alphaModFix/>
          </a:blip>
          <a:srcRect/>
          <a:stretch/>
        </p:blipFill>
        <p:spPr>
          <a:xfrm>
            <a:off x="280987" y="3021575"/>
            <a:ext cx="1857375" cy="1600200"/>
          </a:xfrm>
          <a:prstGeom prst="rect">
            <a:avLst/>
          </a:prstGeom>
          <a:noFill/>
          <a:ln>
            <a:noFill/>
          </a:ln>
        </p:spPr>
      </p:pic>
      <p:sp>
        <p:nvSpPr>
          <p:cNvPr id="405" name="Google Shape;405;p31"/>
          <p:cNvSpPr txBox="1"/>
          <p:nvPr/>
        </p:nvSpPr>
        <p:spPr>
          <a:xfrm>
            <a:off x="934357" y="5657808"/>
            <a:ext cx="72752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Do not include operation part in analysis stage – only in design stage</a:t>
            </a:r>
            <a:endParaRPr sz="1400" b="0" i="0" u="none" strike="noStrike" cap="none">
              <a:solidFill>
                <a:srgbClr val="000000"/>
              </a:solidFill>
              <a:latin typeface="Arial"/>
              <a:ea typeface="Arial"/>
              <a:cs typeface="Arial"/>
              <a:sym typeface="Arial"/>
            </a:endParaRPr>
          </a:p>
        </p:txBody>
      </p:sp>
      <p:pic>
        <p:nvPicPr>
          <p:cNvPr id="406" name="Google Shape;406;p31"/>
          <p:cNvPicPr preferRelativeResize="0"/>
          <p:nvPr/>
        </p:nvPicPr>
        <p:blipFill rotWithShape="1">
          <a:blip r:embed="rId5">
            <a:alphaModFix/>
          </a:blip>
          <a:srcRect/>
          <a:stretch/>
        </p:blipFill>
        <p:spPr>
          <a:xfrm>
            <a:off x="6832146" y="2415108"/>
            <a:ext cx="1876425" cy="2743200"/>
          </a:xfrm>
          <a:prstGeom prst="rect">
            <a:avLst/>
          </a:prstGeom>
          <a:noFill/>
          <a:ln>
            <a:noFill/>
          </a:ln>
        </p:spPr>
      </p:pic>
      <p:cxnSp>
        <p:nvCxnSpPr>
          <p:cNvPr id="407" name="Google Shape;407;p31"/>
          <p:cNvCxnSpPr/>
          <p:nvPr/>
        </p:nvCxnSpPr>
        <p:spPr>
          <a:xfrm rot="10800000" flipH="1">
            <a:off x="2138362" y="4800600"/>
            <a:ext cx="985838" cy="857208"/>
          </a:xfrm>
          <a:prstGeom prst="straightConnector1">
            <a:avLst/>
          </a:prstGeom>
          <a:noFill/>
          <a:ln w="38100" cap="flat" cmpd="sng">
            <a:solidFill>
              <a:srgbClr val="C00000"/>
            </a:solidFill>
            <a:prstDash val="solid"/>
            <a:round/>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Class Stereotype Syntax</a:t>
            </a:r>
            <a:endParaRPr/>
          </a:p>
        </p:txBody>
      </p:sp>
      <p:pic>
        <p:nvPicPr>
          <p:cNvPr id="413" name="Google Shape;413;p32"/>
          <p:cNvPicPr preferRelativeResize="0">
            <a:picLocks noGrp="1"/>
          </p:cNvPicPr>
          <p:nvPr>
            <p:ph type="body" idx="1"/>
          </p:nvPr>
        </p:nvPicPr>
        <p:blipFill rotWithShape="1">
          <a:blip r:embed="rId3">
            <a:alphaModFix/>
          </a:blip>
          <a:srcRect/>
          <a:stretch/>
        </p:blipFill>
        <p:spPr>
          <a:xfrm>
            <a:off x="1090612" y="2663031"/>
            <a:ext cx="6962775" cy="2400300"/>
          </a:xfrm>
          <a:prstGeom prst="rect">
            <a:avLst/>
          </a:prstGeom>
          <a:noFill/>
          <a:ln>
            <a:noFill/>
          </a:ln>
        </p:spPr>
      </p:pic>
      <p:sp>
        <p:nvSpPr>
          <p:cNvPr id="414" name="Google Shape;414;p3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15" name="Google Shape;415;p3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16" name="Google Shape;416;p3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Types of Class Stereotype</a:t>
            </a:r>
            <a:endParaRPr/>
          </a:p>
        </p:txBody>
      </p:sp>
      <p:sp>
        <p:nvSpPr>
          <p:cNvPr id="422" name="Google Shape;422;p33"/>
          <p:cNvSpPr txBox="1">
            <a:spLocks noGrp="1"/>
          </p:cNvSpPr>
          <p:nvPr>
            <p:ph type="body" idx="1"/>
          </p:nvPr>
        </p:nvSpPr>
        <p:spPr>
          <a:xfrm>
            <a:off x="280987" y="1600200"/>
            <a:ext cx="5586413"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rgbClr val="C00000"/>
              </a:buClr>
              <a:buSzPct val="100000"/>
              <a:buChar char="•"/>
            </a:pPr>
            <a:r>
              <a:rPr lang="en-US" b="1">
                <a:solidFill>
                  <a:srgbClr val="C00000"/>
                </a:solidFill>
              </a:rPr>
              <a:t>Boundary class</a:t>
            </a:r>
            <a:r>
              <a:rPr lang="en-US"/>
              <a:t>: interacts with actors outside the system and other objects in the system</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Entity class</a:t>
            </a:r>
            <a:r>
              <a:rPr lang="en-US"/>
              <a:t>: a passive class i.e. does not initiate interactions on its own, store and manage information, normally persistent data</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Control class</a:t>
            </a:r>
            <a:r>
              <a:rPr lang="en-US"/>
              <a:t>: coordinate boundary and entity object(s) – collect inform from boundary and dispatch to entity, usually has behavior specific for one use case</a:t>
            </a:r>
            <a:endParaRPr/>
          </a:p>
        </p:txBody>
      </p:sp>
      <p:sp>
        <p:nvSpPr>
          <p:cNvPr id="423" name="Google Shape;423;p3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24" name="Google Shape;424;p3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25" name="Google Shape;425;p3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426" name="Google Shape;426;p33"/>
          <p:cNvPicPr preferRelativeResize="0"/>
          <p:nvPr/>
        </p:nvPicPr>
        <p:blipFill rotWithShape="1">
          <a:blip r:embed="rId3">
            <a:alphaModFix/>
          </a:blip>
          <a:srcRect/>
          <a:stretch/>
        </p:blipFill>
        <p:spPr>
          <a:xfrm>
            <a:off x="5944166" y="1585292"/>
            <a:ext cx="2980192" cy="1181337"/>
          </a:xfrm>
          <a:prstGeom prst="rect">
            <a:avLst/>
          </a:prstGeom>
          <a:noFill/>
          <a:ln>
            <a:noFill/>
          </a:ln>
        </p:spPr>
      </p:pic>
      <p:sp>
        <p:nvSpPr>
          <p:cNvPr id="427" name="Google Shape;427;p33"/>
          <p:cNvSpPr txBox="1"/>
          <p:nvPr/>
        </p:nvSpPr>
        <p:spPr>
          <a:xfrm>
            <a:off x="280987" y="6128075"/>
            <a:ext cx="87582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00000"/>
                </a:solidFill>
                <a:latin typeface="Calibri"/>
                <a:ea typeface="Calibri"/>
                <a:cs typeface="Calibri"/>
                <a:sym typeface="Calibri"/>
              </a:rPr>
              <a:t>Source: https://www.ibm.com/support/knowledgecenter/en/SS6RBX_11.4.2/com.ibm.sa.oomethod.doc/topics</a:t>
            </a:r>
            <a:endParaRPr sz="1400" b="0" i="0" u="none" strike="noStrike" cap="none">
              <a:solidFill>
                <a:srgbClr val="000000"/>
              </a:solidFill>
              <a:latin typeface="Arial"/>
              <a:ea typeface="Arial"/>
              <a:cs typeface="Arial"/>
              <a:sym typeface="Arial"/>
            </a:endParaRPr>
          </a:p>
        </p:txBody>
      </p:sp>
      <p:pic>
        <p:nvPicPr>
          <p:cNvPr id="428" name="Google Shape;428;p33"/>
          <p:cNvPicPr preferRelativeResize="0"/>
          <p:nvPr/>
        </p:nvPicPr>
        <p:blipFill rotWithShape="1">
          <a:blip r:embed="rId4">
            <a:alphaModFix/>
          </a:blip>
          <a:srcRect/>
          <a:stretch/>
        </p:blipFill>
        <p:spPr>
          <a:xfrm>
            <a:off x="5835196" y="4612981"/>
            <a:ext cx="3200400" cy="1352550"/>
          </a:xfrm>
          <a:prstGeom prst="rect">
            <a:avLst/>
          </a:prstGeom>
          <a:noFill/>
          <a:ln>
            <a:noFill/>
          </a:ln>
        </p:spPr>
      </p:pic>
      <p:pic>
        <p:nvPicPr>
          <p:cNvPr id="429" name="Google Shape;429;p33"/>
          <p:cNvPicPr preferRelativeResize="0"/>
          <p:nvPr/>
        </p:nvPicPr>
        <p:blipFill rotWithShape="1">
          <a:blip r:embed="rId5">
            <a:alphaModFix/>
          </a:blip>
          <a:srcRect/>
          <a:stretch/>
        </p:blipFill>
        <p:spPr>
          <a:xfrm>
            <a:off x="5867400" y="2978517"/>
            <a:ext cx="3133725" cy="1143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Good Analysis Class</a:t>
            </a:r>
            <a:endParaRPr/>
          </a:p>
        </p:txBody>
      </p:sp>
      <p:sp>
        <p:nvSpPr>
          <p:cNvPr id="435" name="Google Shape;435;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Clr>
                <a:schemeClr val="dk1"/>
              </a:buClr>
              <a:buSzPct val="100000"/>
              <a:buNone/>
            </a:pPr>
            <a:r>
              <a:rPr lang="en-US"/>
              <a:t>What makes a good analysis class:</a:t>
            </a:r>
            <a:endParaRPr/>
          </a:p>
          <a:p>
            <a:pPr marL="342900" lvl="0" indent="-342900" algn="l" rtl="0">
              <a:lnSpc>
                <a:spcPct val="100000"/>
              </a:lnSpc>
              <a:spcBef>
                <a:spcPts val="592"/>
              </a:spcBef>
              <a:spcAft>
                <a:spcPts val="0"/>
              </a:spcAft>
              <a:buClr>
                <a:schemeClr val="dk1"/>
              </a:buClr>
              <a:buSzPct val="100000"/>
              <a:buChar char="•"/>
            </a:pPr>
            <a:r>
              <a:rPr lang="en-US"/>
              <a:t>its name reflects its intent</a:t>
            </a:r>
            <a:endParaRPr/>
          </a:p>
          <a:p>
            <a:pPr marL="342900" lvl="0" indent="-342900" algn="l" rtl="0">
              <a:lnSpc>
                <a:spcPct val="100000"/>
              </a:lnSpc>
              <a:spcBef>
                <a:spcPts val="592"/>
              </a:spcBef>
              <a:spcAft>
                <a:spcPts val="0"/>
              </a:spcAft>
              <a:buClr>
                <a:schemeClr val="dk1"/>
              </a:buClr>
              <a:buSzPct val="100000"/>
              <a:buChar char="•"/>
            </a:pPr>
            <a:r>
              <a:rPr lang="en-US"/>
              <a:t>it is a crisp abstraction that models one specific element of the problem domain</a:t>
            </a:r>
            <a:endParaRPr/>
          </a:p>
          <a:p>
            <a:pPr marL="342900" lvl="0" indent="-342900" algn="l" rtl="0">
              <a:lnSpc>
                <a:spcPct val="100000"/>
              </a:lnSpc>
              <a:spcBef>
                <a:spcPts val="592"/>
              </a:spcBef>
              <a:spcAft>
                <a:spcPts val="0"/>
              </a:spcAft>
              <a:buClr>
                <a:schemeClr val="dk1"/>
              </a:buClr>
              <a:buSzPct val="100000"/>
              <a:buChar char="•"/>
            </a:pPr>
            <a:r>
              <a:rPr lang="en-US"/>
              <a:t>it maps on to a clearly identifiable feature of the problem domain</a:t>
            </a:r>
            <a:endParaRPr/>
          </a:p>
          <a:p>
            <a:pPr marL="342900" lvl="0" indent="-342900" algn="l" rtl="0">
              <a:lnSpc>
                <a:spcPct val="100000"/>
              </a:lnSpc>
              <a:spcBef>
                <a:spcPts val="592"/>
              </a:spcBef>
              <a:spcAft>
                <a:spcPts val="0"/>
              </a:spcAft>
              <a:buClr>
                <a:schemeClr val="dk1"/>
              </a:buClr>
              <a:buSzPct val="100000"/>
              <a:buChar char="•"/>
            </a:pPr>
            <a:r>
              <a:rPr lang="en-US"/>
              <a:t>it has a small, well-defined set of responsibilities</a:t>
            </a:r>
            <a:endParaRPr/>
          </a:p>
          <a:p>
            <a:pPr marL="342900" lvl="0" indent="-342900" algn="l" rtl="0">
              <a:lnSpc>
                <a:spcPct val="100000"/>
              </a:lnSpc>
              <a:spcBef>
                <a:spcPts val="592"/>
              </a:spcBef>
              <a:spcAft>
                <a:spcPts val="0"/>
              </a:spcAft>
              <a:buClr>
                <a:schemeClr val="dk1"/>
              </a:buClr>
              <a:buSzPct val="100000"/>
              <a:buChar char="•"/>
            </a:pPr>
            <a:r>
              <a:rPr lang="en-US"/>
              <a:t>it has high cohesion</a:t>
            </a:r>
            <a:endParaRPr/>
          </a:p>
          <a:p>
            <a:pPr marL="342900" lvl="0" indent="-342900" algn="l" rtl="0">
              <a:lnSpc>
                <a:spcPct val="100000"/>
              </a:lnSpc>
              <a:spcBef>
                <a:spcPts val="592"/>
              </a:spcBef>
              <a:spcAft>
                <a:spcPts val="0"/>
              </a:spcAft>
              <a:buClr>
                <a:schemeClr val="dk1"/>
              </a:buClr>
              <a:buSzPct val="100000"/>
              <a:buChar char="•"/>
            </a:pPr>
            <a:r>
              <a:rPr lang="en-US"/>
              <a:t>it has low coupling</a:t>
            </a:r>
            <a:endParaRPr/>
          </a:p>
        </p:txBody>
      </p:sp>
      <p:sp>
        <p:nvSpPr>
          <p:cNvPr id="436" name="Google Shape;436;p3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37" name="Google Shape;437;p3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38" name="Google Shape;438;p3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439" name="Google Shape;439;p34"/>
          <p:cNvPicPr preferRelativeResize="0"/>
          <p:nvPr/>
        </p:nvPicPr>
        <p:blipFill rotWithShape="1">
          <a:blip r:embed="rId3">
            <a:alphaModFix/>
          </a:blip>
          <a:srcRect/>
          <a:stretch/>
        </p:blipFill>
        <p:spPr>
          <a:xfrm>
            <a:off x="6553200" y="4916488"/>
            <a:ext cx="1895475" cy="1209675"/>
          </a:xfrm>
          <a:prstGeom prst="rect">
            <a:avLst/>
          </a:prstGeom>
          <a:noFill/>
          <a:ln>
            <a:noFill/>
          </a:ln>
        </p:spPr>
      </p:pic>
      <p:sp>
        <p:nvSpPr>
          <p:cNvPr id="440" name="Google Shape;440;p34"/>
          <p:cNvSpPr txBox="1"/>
          <p:nvPr/>
        </p:nvSpPr>
        <p:spPr>
          <a:xfrm>
            <a:off x="446314" y="5930205"/>
            <a:ext cx="844368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Calibri"/>
                <a:ea typeface="Calibri"/>
                <a:cs typeface="Calibri"/>
                <a:sym typeface="Calibri"/>
              </a:rPr>
              <a:t>Note: Our SE course focuses on domain models. Thus, the concepts of high cohesion and low coupling will be elaborated in design stage where we include operations in class diagram.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Association</a:t>
            </a:r>
            <a:endParaRPr/>
          </a:p>
        </p:txBody>
      </p:sp>
      <p:pic>
        <p:nvPicPr>
          <p:cNvPr id="446" name="Google Shape;446;p35"/>
          <p:cNvPicPr preferRelativeResize="0">
            <a:picLocks noGrp="1"/>
          </p:cNvPicPr>
          <p:nvPr>
            <p:ph type="body" idx="1"/>
          </p:nvPr>
        </p:nvPicPr>
        <p:blipFill rotWithShape="1">
          <a:blip r:embed="rId3">
            <a:alphaModFix/>
          </a:blip>
          <a:srcRect/>
          <a:stretch/>
        </p:blipFill>
        <p:spPr>
          <a:xfrm>
            <a:off x="2775075" y="2205666"/>
            <a:ext cx="4000500" cy="1514475"/>
          </a:xfrm>
          <a:prstGeom prst="rect">
            <a:avLst/>
          </a:prstGeom>
          <a:noFill/>
          <a:ln>
            <a:noFill/>
          </a:ln>
        </p:spPr>
      </p:pic>
      <p:sp>
        <p:nvSpPr>
          <p:cNvPr id="447" name="Google Shape;447;p3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48" name="Google Shape;448;p3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49" name="Google Shape;449;p3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450" name="Google Shape;450;p35"/>
          <p:cNvPicPr preferRelativeResize="0"/>
          <p:nvPr/>
        </p:nvPicPr>
        <p:blipFill rotWithShape="1">
          <a:blip r:embed="rId4">
            <a:alphaModFix/>
          </a:blip>
          <a:srcRect/>
          <a:stretch/>
        </p:blipFill>
        <p:spPr>
          <a:xfrm>
            <a:off x="841953" y="2238963"/>
            <a:ext cx="1866900" cy="1333500"/>
          </a:xfrm>
          <a:prstGeom prst="rect">
            <a:avLst/>
          </a:prstGeom>
          <a:noFill/>
          <a:ln>
            <a:noFill/>
          </a:ln>
        </p:spPr>
      </p:pic>
      <p:pic>
        <p:nvPicPr>
          <p:cNvPr id="451" name="Google Shape;451;p35"/>
          <p:cNvPicPr preferRelativeResize="0"/>
          <p:nvPr/>
        </p:nvPicPr>
        <p:blipFill rotWithShape="1">
          <a:blip r:embed="rId5">
            <a:alphaModFix/>
          </a:blip>
          <a:srcRect/>
          <a:stretch/>
        </p:blipFill>
        <p:spPr>
          <a:xfrm>
            <a:off x="2746046" y="4188871"/>
            <a:ext cx="4343400" cy="1685925"/>
          </a:xfrm>
          <a:prstGeom prst="rect">
            <a:avLst/>
          </a:prstGeom>
          <a:noFill/>
          <a:ln>
            <a:noFill/>
          </a:ln>
        </p:spPr>
      </p:pic>
      <p:sp>
        <p:nvSpPr>
          <p:cNvPr id="452" name="Google Shape;452;p35"/>
          <p:cNvSpPr txBox="1"/>
          <p:nvPr/>
        </p:nvSpPr>
        <p:spPr>
          <a:xfrm>
            <a:off x="5721678" y="3762541"/>
            <a:ext cx="461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OR</a:t>
            </a:r>
            <a:endParaRPr sz="1400" b="0" i="0" u="none" strike="noStrike" cap="none">
              <a:solidFill>
                <a:srgbClr val="000000"/>
              </a:solidFill>
              <a:latin typeface="Arial"/>
              <a:ea typeface="Arial"/>
              <a:cs typeface="Arial"/>
              <a:sym typeface="Arial"/>
            </a:endParaRPr>
          </a:p>
        </p:txBody>
      </p:sp>
      <p:pic>
        <p:nvPicPr>
          <p:cNvPr id="453" name="Google Shape;453;p35"/>
          <p:cNvPicPr preferRelativeResize="0"/>
          <p:nvPr/>
        </p:nvPicPr>
        <p:blipFill rotWithShape="1">
          <a:blip r:embed="rId6">
            <a:alphaModFix/>
          </a:blip>
          <a:srcRect/>
          <a:stretch/>
        </p:blipFill>
        <p:spPr>
          <a:xfrm>
            <a:off x="841953" y="4041193"/>
            <a:ext cx="1885950" cy="1924050"/>
          </a:xfrm>
          <a:prstGeom prst="rect">
            <a:avLst/>
          </a:prstGeom>
          <a:noFill/>
          <a:ln>
            <a:noFill/>
          </a:ln>
        </p:spPr>
      </p:pic>
      <p:pic>
        <p:nvPicPr>
          <p:cNvPr id="454" name="Google Shape;454;p35"/>
          <p:cNvPicPr preferRelativeResize="0"/>
          <p:nvPr/>
        </p:nvPicPr>
        <p:blipFill rotWithShape="1">
          <a:blip r:embed="rId7">
            <a:alphaModFix/>
          </a:blip>
          <a:srcRect/>
          <a:stretch/>
        </p:blipFill>
        <p:spPr>
          <a:xfrm>
            <a:off x="7103960" y="2914816"/>
            <a:ext cx="1809750" cy="1695450"/>
          </a:xfrm>
          <a:prstGeom prst="rect">
            <a:avLst/>
          </a:prstGeom>
          <a:noFill/>
          <a:ln>
            <a:noFill/>
          </a:ln>
        </p:spPr>
      </p:pic>
      <p:cxnSp>
        <p:nvCxnSpPr>
          <p:cNvPr id="455" name="Google Shape;455;p35"/>
          <p:cNvCxnSpPr/>
          <p:nvPr/>
        </p:nvCxnSpPr>
        <p:spPr>
          <a:xfrm flipH="1">
            <a:off x="6183664" y="2060429"/>
            <a:ext cx="375422" cy="430421"/>
          </a:xfrm>
          <a:prstGeom prst="straightConnector1">
            <a:avLst/>
          </a:prstGeom>
          <a:noFill/>
          <a:ln w="38100" cap="flat" cmpd="sng">
            <a:solidFill>
              <a:srgbClr val="C00000"/>
            </a:solidFill>
            <a:prstDash val="solid"/>
            <a:round/>
            <a:headEnd type="none" w="sm" len="sm"/>
            <a:tailEnd type="triangle" w="med" len="med"/>
          </a:ln>
        </p:spPr>
      </p:cxnSp>
      <p:sp>
        <p:nvSpPr>
          <p:cNvPr id="456" name="Google Shape;456;p35"/>
          <p:cNvSpPr txBox="1"/>
          <p:nvPr/>
        </p:nvSpPr>
        <p:spPr>
          <a:xfrm>
            <a:off x="5486399" y="1472566"/>
            <a:ext cx="365760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The arrow head in navigability can be ignored in analysis stage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Multiplicity</a:t>
            </a:r>
            <a:endParaRPr/>
          </a:p>
        </p:txBody>
      </p:sp>
      <p:pic>
        <p:nvPicPr>
          <p:cNvPr id="462" name="Google Shape;462;p36"/>
          <p:cNvPicPr preferRelativeResize="0">
            <a:picLocks noGrp="1"/>
          </p:cNvPicPr>
          <p:nvPr>
            <p:ph type="body" idx="1"/>
          </p:nvPr>
        </p:nvPicPr>
        <p:blipFill rotWithShape="1">
          <a:blip r:embed="rId3">
            <a:alphaModFix/>
          </a:blip>
          <a:srcRect/>
          <a:stretch/>
        </p:blipFill>
        <p:spPr>
          <a:xfrm>
            <a:off x="3581400" y="1603808"/>
            <a:ext cx="4905375" cy="2209800"/>
          </a:xfrm>
          <a:prstGeom prst="rect">
            <a:avLst/>
          </a:prstGeom>
          <a:noFill/>
          <a:ln>
            <a:noFill/>
          </a:ln>
        </p:spPr>
      </p:pic>
      <p:sp>
        <p:nvSpPr>
          <p:cNvPr id="463" name="Google Shape;463;p3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64" name="Google Shape;464;p3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65" name="Google Shape;465;p3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466" name="Google Shape;466;p36"/>
          <p:cNvPicPr preferRelativeResize="0"/>
          <p:nvPr/>
        </p:nvPicPr>
        <p:blipFill rotWithShape="1">
          <a:blip r:embed="rId4">
            <a:alphaModFix/>
          </a:blip>
          <a:srcRect/>
          <a:stretch/>
        </p:blipFill>
        <p:spPr>
          <a:xfrm>
            <a:off x="1236063" y="1687223"/>
            <a:ext cx="1876425" cy="1866900"/>
          </a:xfrm>
          <a:prstGeom prst="rect">
            <a:avLst/>
          </a:prstGeom>
          <a:noFill/>
          <a:ln>
            <a:noFill/>
          </a:ln>
        </p:spPr>
      </p:pic>
      <p:pic>
        <p:nvPicPr>
          <p:cNvPr id="467" name="Google Shape;467;p36"/>
          <p:cNvPicPr preferRelativeResize="0"/>
          <p:nvPr/>
        </p:nvPicPr>
        <p:blipFill rotWithShape="1">
          <a:blip r:embed="rId5">
            <a:alphaModFix/>
          </a:blip>
          <a:srcRect/>
          <a:stretch/>
        </p:blipFill>
        <p:spPr>
          <a:xfrm>
            <a:off x="1436916" y="3928331"/>
            <a:ext cx="6161314" cy="22738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Reflexive Association </a:t>
            </a:r>
            <a:endParaRPr/>
          </a:p>
        </p:txBody>
      </p:sp>
      <p:pic>
        <p:nvPicPr>
          <p:cNvPr id="473" name="Google Shape;473;p37"/>
          <p:cNvPicPr preferRelativeResize="0">
            <a:picLocks noGrp="1"/>
          </p:cNvPicPr>
          <p:nvPr>
            <p:ph type="body" idx="1"/>
          </p:nvPr>
        </p:nvPicPr>
        <p:blipFill rotWithShape="1">
          <a:blip r:embed="rId3">
            <a:alphaModFix/>
          </a:blip>
          <a:srcRect/>
          <a:stretch/>
        </p:blipFill>
        <p:spPr>
          <a:xfrm>
            <a:off x="2319829" y="1734016"/>
            <a:ext cx="5292914" cy="4525963"/>
          </a:xfrm>
          <a:prstGeom prst="rect">
            <a:avLst/>
          </a:prstGeom>
          <a:noFill/>
          <a:ln>
            <a:noFill/>
          </a:ln>
        </p:spPr>
      </p:pic>
      <p:sp>
        <p:nvSpPr>
          <p:cNvPr id="474" name="Google Shape;474;p3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75" name="Google Shape;475;p3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76" name="Google Shape;476;p3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pic>
        <p:nvPicPr>
          <p:cNvPr id="477" name="Google Shape;477;p37"/>
          <p:cNvPicPr preferRelativeResize="0"/>
          <p:nvPr/>
        </p:nvPicPr>
        <p:blipFill rotWithShape="1">
          <a:blip r:embed="rId4">
            <a:alphaModFix/>
          </a:blip>
          <a:srcRect/>
          <a:stretch/>
        </p:blipFill>
        <p:spPr>
          <a:xfrm>
            <a:off x="228600" y="2362200"/>
            <a:ext cx="1838325" cy="1314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Association Class</a:t>
            </a:r>
            <a:endParaRPr/>
          </a:p>
        </p:txBody>
      </p:sp>
      <p:pic>
        <p:nvPicPr>
          <p:cNvPr id="483" name="Google Shape;483;p38"/>
          <p:cNvPicPr preferRelativeResize="0">
            <a:picLocks noGrp="1"/>
          </p:cNvPicPr>
          <p:nvPr>
            <p:ph type="body" idx="1"/>
          </p:nvPr>
        </p:nvPicPr>
        <p:blipFill rotWithShape="1">
          <a:blip r:embed="rId3">
            <a:alphaModFix/>
          </a:blip>
          <a:srcRect/>
          <a:stretch/>
        </p:blipFill>
        <p:spPr>
          <a:xfrm>
            <a:off x="2469777" y="2201748"/>
            <a:ext cx="5686425" cy="1914525"/>
          </a:xfrm>
          <a:prstGeom prst="rect">
            <a:avLst/>
          </a:prstGeom>
          <a:noFill/>
          <a:ln>
            <a:noFill/>
          </a:ln>
        </p:spPr>
      </p:pic>
      <p:sp>
        <p:nvSpPr>
          <p:cNvPr id="484" name="Google Shape;484;p3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85" name="Google Shape;485;p3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86" name="Google Shape;486;p3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487" name="Google Shape;487;p38"/>
          <p:cNvPicPr preferRelativeResize="0"/>
          <p:nvPr/>
        </p:nvPicPr>
        <p:blipFill rotWithShape="1">
          <a:blip r:embed="rId4">
            <a:alphaModFix/>
          </a:blip>
          <a:srcRect/>
          <a:stretch/>
        </p:blipFill>
        <p:spPr>
          <a:xfrm>
            <a:off x="457200" y="2472350"/>
            <a:ext cx="1819275" cy="1076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Generalization…</a:t>
            </a:r>
            <a:endParaRPr/>
          </a:p>
        </p:txBody>
      </p:sp>
      <p:sp>
        <p:nvSpPr>
          <p:cNvPr id="493" name="Google Shape;493;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sz="2800"/>
              <a:t>Generalization is an everyday technique that can be used to </a:t>
            </a:r>
            <a:r>
              <a:rPr lang="en-US" sz="2800">
                <a:solidFill>
                  <a:srgbClr val="C00000"/>
                </a:solidFill>
              </a:rPr>
              <a:t>manage complexity</a:t>
            </a:r>
            <a:endParaRPr sz="2800"/>
          </a:p>
          <a:p>
            <a:pPr marL="342900" lvl="0" indent="-342900" algn="l" rtl="0">
              <a:lnSpc>
                <a:spcPct val="100000"/>
              </a:lnSpc>
              <a:spcBef>
                <a:spcPts val="560"/>
              </a:spcBef>
              <a:spcAft>
                <a:spcPts val="0"/>
              </a:spcAft>
              <a:buClr>
                <a:schemeClr val="dk1"/>
              </a:buClr>
              <a:buSzPts val="2800"/>
              <a:buChar char="•"/>
            </a:pPr>
            <a:r>
              <a:rPr lang="en-US" sz="2800"/>
              <a:t>Rather than learning the detailed characteristics of every entity, place these entities in more </a:t>
            </a:r>
            <a:r>
              <a:rPr lang="en-US" sz="2800">
                <a:solidFill>
                  <a:srgbClr val="C00000"/>
                </a:solidFill>
              </a:rPr>
              <a:t>general classes </a:t>
            </a:r>
            <a:r>
              <a:rPr lang="en-US" sz="2800"/>
              <a:t>(animals, cars, houses, etc.) and learn the characteristics of these classes</a:t>
            </a:r>
            <a:endParaRPr/>
          </a:p>
          <a:p>
            <a:pPr marL="342900" lvl="0" indent="-342900" algn="l" rtl="0">
              <a:lnSpc>
                <a:spcPct val="100000"/>
              </a:lnSpc>
              <a:spcBef>
                <a:spcPts val="560"/>
              </a:spcBef>
              <a:spcAft>
                <a:spcPts val="0"/>
              </a:spcAft>
              <a:buClr>
                <a:schemeClr val="dk1"/>
              </a:buClr>
              <a:buSzPts val="2800"/>
              <a:buChar char="•"/>
            </a:pPr>
            <a:r>
              <a:rPr lang="en-US" sz="2800"/>
              <a:t>This allows us to infer that different members of these classes have some </a:t>
            </a:r>
            <a:r>
              <a:rPr lang="en-US" sz="2800">
                <a:solidFill>
                  <a:srgbClr val="C00000"/>
                </a:solidFill>
              </a:rPr>
              <a:t>common characteristics </a:t>
            </a:r>
            <a:r>
              <a:rPr lang="en-US" sz="2800"/>
              <a:t>e.g. square, circle and triangle are shape</a:t>
            </a:r>
            <a:endParaRPr/>
          </a:p>
          <a:p>
            <a:pPr marL="342900" lvl="0" indent="-165100" algn="l" rtl="0">
              <a:lnSpc>
                <a:spcPct val="100000"/>
              </a:lnSpc>
              <a:spcBef>
                <a:spcPts val="560"/>
              </a:spcBef>
              <a:spcAft>
                <a:spcPts val="0"/>
              </a:spcAft>
              <a:buClr>
                <a:schemeClr val="dk1"/>
              </a:buClr>
              <a:buSzPts val="2800"/>
              <a:buNone/>
            </a:pPr>
            <a:endParaRPr sz="2800"/>
          </a:p>
        </p:txBody>
      </p:sp>
      <p:sp>
        <p:nvSpPr>
          <p:cNvPr id="494" name="Google Shape;494;p3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495" name="Google Shape;495;p3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496" name="Google Shape;496;p3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System Modeling</a:t>
            </a:r>
            <a:endParaRPr/>
          </a:p>
        </p:txBody>
      </p:sp>
      <p:sp>
        <p:nvSpPr>
          <p:cNvPr id="141" name="Google Shape;141;p5"/>
          <p:cNvSpPr txBox="1">
            <a:spLocks noGrp="1"/>
          </p:cNvSpPr>
          <p:nvPr>
            <p:ph type="body" idx="1"/>
          </p:nvPr>
        </p:nvSpPr>
        <p:spPr>
          <a:xfrm>
            <a:off x="457200" y="1600200"/>
            <a:ext cx="84582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sz="2800"/>
              <a:t>System modeling is the process of developing </a:t>
            </a:r>
            <a:r>
              <a:rPr lang="en-US" sz="2800">
                <a:solidFill>
                  <a:srgbClr val="C00000"/>
                </a:solidFill>
              </a:rPr>
              <a:t>abstract models of a system</a:t>
            </a:r>
            <a:r>
              <a:rPr lang="en-US" sz="2800"/>
              <a:t>, with each model presenting a different view or perspective of that system</a:t>
            </a:r>
            <a:endParaRPr/>
          </a:p>
          <a:p>
            <a:pPr marL="342900" lvl="0" indent="-342900" algn="l" rtl="0">
              <a:lnSpc>
                <a:spcPct val="100000"/>
              </a:lnSpc>
              <a:spcBef>
                <a:spcPts val="560"/>
              </a:spcBef>
              <a:spcAft>
                <a:spcPts val="0"/>
              </a:spcAft>
              <a:buClr>
                <a:schemeClr val="dk1"/>
              </a:buClr>
              <a:buSzPts val="2800"/>
              <a:buChar char="•"/>
            </a:pPr>
            <a:r>
              <a:rPr lang="en-US" sz="2800"/>
              <a:t>System modeling represents a system using </a:t>
            </a:r>
            <a:r>
              <a:rPr lang="en-US" sz="2800">
                <a:solidFill>
                  <a:srgbClr val="C00000"/>
                </a:solidFill>
              </a:rPr>
              <a:t>graphical notation</a:t>
            </a:r>
            <a:r>
              <a:rPr lang="en-US" sz="2800"/>
              <a:t>, which is now almost always based on notations in the </a:t>
            </a:r>
            <a:r>
              <a:rPr lang="en-US" sz="2800">
                <a:solidFill>
                  <a:srgbClr val="C00000"/>
                </a:solidFill>
              </a:rPr>
              <a:t>Unified Modeling Language (UML)</a:t>
            </a:r>
            <a:endParaRPr sz="2800"/>
          </a:p>
          <a:p>
            <a:pPr marL="342900" lvl="0" indent="-342900" algn="l" rtl="0">
              <a:lnSpc>
                <a:spcPct val="100000"/>
              </a:lnSpc>
              <a:spcBef>
                <a:spcPts val="560"/>
              </a:spcBef>
              <a:spcAft>
                <a:spcPts val="0"/>
              </a:spcAft>
              <a:buClr>
                <a:schemeClr val="dk1"/>
              </a:buClr>
              <a:buSzPts val="2800"/>
              <a:buChar char="•"/>
            </a:pPr>
            <a:r>
              <a:rPr lang="en-US" sz="2800"/>
              <a:t>System modeling helps the analyst to understand the </a:t>
            </a:r>
            <a:r>
              <a:rPr lang="en-US" sz="2800">
                <a:solidFill>
                  <a:srgbClr val="C00000"/>
                </a:solidFill>
              </a:rPr>
              <a:t>functionality of the system </a:t>
            </a:r>
            <a:r>
              <a:rPr lang="en-US" sz="2800"/>
              <a:t>and models are used to communicate with customers</a:t>
            </a:r>
            <a:endParaRPr/>
          </a:p>
          <a:p>
            <a:pPr marL="342900" lvl="0" indent="-165100" algn="l" rtl="0">
              <a:lnSpc>
                <a:spcPct val="100000"/>
              </a:lnSpc>
              <a:spcBef>
                <a:spcPts val="560"/>
              </a:spcBef>
              <a:spcAft>
                <a:spcPts val="0"/>
              </a:spcAft>
              <a:buClr>
                <a:schemeClr val="dk1"/>
              </a:buClr>
              <a:buSzPts val="2800"/>
              <a:buNone/>
            </a:pPr>
            <a:endParaRPr sz="2800"/>
          </a:p>
        </p:txBody>
      </p:sp>
      <p:sp>
        <p:nvSpPr>
          <p:cNvPr id="142" name="Google Shape;142;p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43" name="Google Shape;143;p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44" name="Google Shape;144;p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Generalization</a:t>
            </a:r>
            <a:endParaRPr/>
          </a:p>
        </p:txBody>
      </p:sp>
      <p:sp>
        <p:nvSpPr>
          <p:cNvPr id="502" name="Google Shape;502;p40"/>
          <p:cNvSpPr txBox="1">
            <a:spLocks noGrp="1"/>
          </p:cNvSpPr>
          <p:nvPr>
            <p:ph type="body" idx="1"/>
          </p:nvPr>
        </p:nvSpPr>
        <p:spPr>
          <a:xfrm>
            <a:off x="457200" y="1439678"/>
            <a:ext cx="8534400" cy="512043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600"/>
              <a:buChar char="•"/>
            </a:pPr>
            <a:r>
              <a:rPr lang="en-US" sz="2600"/>
              <a:t>In modeling systems, it is often useful to </a:t>
            </a:r>
            <a:r>
              <a:rPr lang="en-US" sz="2600">
                <a:solidFill>
                  <a:srgbClr val="C00000"/>
                </a:solidFill>
              </a:rPr>
              <a:t>examine the classes</a:t>
            </a:r>
            <a:r>
              <a:rPr lang="en-US" sz="2600"/>
              <a:t> in a system to see if there is </a:t>
            </a:r>
            <a:r>
              <a:rPr lang="en-US" sz="2600">
                <a:solidFill>
                  <a:srgbClr val="C00000"/>
                </a:solidFill>
              </a:rPr>
              <a:t>scope for generalization</a:t>
            </a:r>
            <a:endParaRPr/>
          </a:p>
          <a:p>
            <a:pPr marL="342900" lvl="0" indent="-342900" algn="l" rtl="0">
              <a:lnSpc>
                <a:spcPct val="100000"/>
              </a:lnSpc>
              <a:spcBef>
                <a:spcPts val="600"/>
              </a:spcBef>
              <a:spcAft>
                <a:spcPts val="0"/>
              </a:spcAft>
              <a:buClr>
                <a:schemeClr val="dk1"/>
              </a:buClr>
              <a:buSzPts val="2600"/>
              <a:buChar char="•"/>
            </a:pPr>
            <a:r>
              <a:rPr lang="en-US" sz="2600"/>
              <a:t>Do not have to look at all classes in the system to see if they are affected by the change in future</a:t>
            </a:r>
            <a:endParaRPr/>
          </a:p>
          <a:p>
            <a:pPr marL="342900" lvl="0" indent="-342900" algn="l" rtl="0">
              <a:lnSpc>
                <a:spcPct val="100000"/>
              </a:lnSpc>
              <a:spcBef>
                <a:spcPts val="600"/>
              </a:spcBef>
              <a:spcAft>
                <a:spcPts val="0"/>
              </a:spcAft>
              <a:buClr>
                <a:schemeClr val="dk1"/>
              </a:buClr>
              <a:buSzPts val="2600"/>
              <a:buChar char="•"/>
            </a:pPr>
            <a:r>
              <a:rPr lang="en-US" sz="2600"/>
              <a:t>In a generalization, the </a:t>
            </a:r>
            <a:r>
              <a:rPr lang="en-US" sz="2600">
                <a:solidFill>
                  <a:srgbClr val="C00000"/>
                </a:solidFill>
              </a:rPr>
              <a:t>attributes and operations </a:t>
            </a:r>
            <a:r>
              <a:rPr lang="en-US" sz="2600"/>
              <a:t>associated with higher-level classes are also associated with the lower-level classes</a:t>
            </a:r>
            <a:endParaRPr/>
          </a:p>
          <a:p>
            <a:pPr marL="342900" lvl="0" indent="-342900" algn="l" rtl="0">
              <a:lnSpc>
                <a:spcPct val="100000"/>
              </a:lnSpc>
              <a:spcBef>
                <a:spcPts val="600"/>
              </a:spcBef>
              <a:spcAft>
                <a:spcPts val="0"/>
              </a:spcAft>
              <a:buClr>
                <a:schemeClr val="dk1"/>
              </a:buClr>
              <a:buSzPts val="2600"/>
              <a:buChar char="•"/>
            </a:pPr>
            <a:r>
              <a:rPr lang="en-US" sz="2600"/>
              <a:t>The lower-level classes are </a:t>
            </a:r>
            <a:r>
              <a:rPr lang="en-US" sz="2600">
                <a:solidFill>
                  <a:srgbClr val="C00000"/>
                </a:solidFill>
              </a:rPr>
              <a:t>subclasses</a:t>
            </a:r>
            <a:r>
              <a:rPr lang="en-US" sz="2600"/>
              <a:t> inherit the attributes and operations from their </a:t>
            </a:r>
            <a:r>
              <a:rPr lang="en-US" sz="2600">
                <a:solidFill>
                  <a:srgbClr val="C00000"/>
                </a:solidFill>
              </a:rPr>
              <a:t>superclasses</a:t>
            </a:r>
            <a:endParaRPr sz="2600">
              <a:solidFill>
                <a:srgbClr val="C00000"/>
              </a:solidFill>
            </a:endParaRPr>
          </a:p>
          <a:p>
            <a:pPr marL="342900" lvl="0" indent="-342900" algn="l" rtl="0">
              <a:lnSpc>
                <a:spcPct val="100000"/>
              </a:lnSpc>
              <a:spcBef>
                <a:spcPts val="600"/>
              </a:spcBef>
              <a:spcAft>
                <a:spcPts val="0"/>
              </a:spcAft>
              <a:buClr>
                <a:schemeClr val="dk1"/>
              </a:buClr>
              <a:buSzPts val="2600"/>
              <a:buChar char="•"/>
            </a:pPr>
            <a:r>
              <a:rPr lang="en-US" sz="2600"/>
              <a:t>These lower-level classes then </a:t>
            </a:r>
            <a:r>
              <a:rPr lang="en-US" sz="2600">
                <a:solidFill>
                  <a:srgbClr val="C00000"/>
                </a:solidFill>
              </a:rPr>
              <a:t>add more specific attributes and operations</a:t>
            </a:r>
            <a:endParaRPr/>
          </a:p>
          <a:p>
            <a:pPr marL="342900" lvl="0" indent="-177800" algn="l" rtl="0">
              <a:lnSpc>
                <a:spcPct val="100000"/>
              </a:lnSpc>
              <a:spcBef>
                <a:spcPts val="600"/>
              </a:spcBef>
              <a:spcAft>
                <a:spcPts val="0"/>
              </a:spcAft>
              <a:buClr>
                <a:schemeClr val="dk1"/>
              </a:buClr>
              <a:buSzPts val="2600"/>
              <a:buNone/>
            </a:pPr>
            <a:endParaRPr sz="2600"/>
          </a:p>
        </p:txBody>
      </p:sp>
      <p:sp>
        <p:nvSpPr>
          <p:cNvPr id="503" name="Google Shape;503;p4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04" name="Google Shape;504;p4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05" name="Google Shape;505;p4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Class Generalization</a:t>
            </a:r>
            <a:endParaRPr/>
          </a:p>
        </p:txBody>
      </p:sp>
      <p:pic>
        <p:nvPicPr>
          <p:cNvPr id="511" name="Google Shape;511;p41"/>
          <p:cNvPicPr preferRelativeResize="0">
            <a:picLocks noGrp="1"/>
          </p:cNvPicPr>
          <p:nvPr>
            <p:ph type="body" idx="1"/>
          </p:nvPr>
        </p:nvPicPr>
        <p:blipFill rotWithShape="1">
          <a:blip r:embed="rId3">
            <a:alphaModFix/>
          </a:blip>
          <a:srcRect/>
          <a:stretch/>
        </p:blipFill>
        <p:spPr>
          <a:xfrm>
            <a:off x="2469777" y="2395291"/>
            <a:ext cx="6076950" cy="3076575"/>
          </a:xfrm>
          <a:prstGeom prst="rect">
            <a:avLst/>
          </a:prstGeom>
          <a:noFill/>
          <a:ln>
            <a:noFill/>
          </a:ln>
        </p:spPr>
      </p:pic>
      <p:sp>
        <p:nvSpPr>
          <p:cNvPr id="512" name="Google Shape;512;p4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13" name="Google Shape;513;p4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14" name="Google Shape;514;p4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515" name="Google Shape;515;p41"/>
          <p:cNvPicPr preferRelativeResize="0"/>
          <p:nvPr/>
        </p:nvPicPr>
        <p:blipFill rotWithShape="1">
          <a:blip r:embed="rId4">
            <a:alphaModFix/>
          </a:blip>
          <a:srcRect/>
          <a:stretch/>
        </p:blipFill>
        <p:spPr>
          <a:xfrm>
            <a:off x="304800" y="2806960"/>
            <a:ext cx="1885950" cy="2438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Example: Generalization Hierarchy</a:t>
            </a:r>
            <a:endParaRPr/>
          </a:p>
        </p:txBody>
      </p:sp>
      <p:sp>
        <p:nvSpPr>
          <p:cNvPr id="521" name="Google Shape;521;p4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22" name="Google Shape;522;p4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23" name="Google Shape;523;p4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pic>
        <p:nvPicPr>
          <p:cNvPr id="524" name="Google Shape;524;p42" descr="5.11 GeneralizationHierarchy.eps"/>
          <p:cNvPicPr preferRelativeResize="0">
            <a:picLocks noGrp="1"/>
          </p:cNvPicPr>
          <p:nvPr>
            <p:ph type="body" idx="1"/>
          </p:nvPr>
        </p:nvPicPr>
        <p:blipFill rotWithShape="1">
          <a:blip r:embed="rId3">
            <a:alphaModFix/>
          </a:blip>
          <a:srcRect/>
          <a:stretch/>
        </p:blipFill>
        <p:spPr>
          <a:xfrm>
            <a:off x="457200" y="2133600"/>
            <a:ext cx="3429000" cy="2467207"/>
          </a:xfrm>
          <a:prstGeom prst="rect">
            <a:avLst/>
          </a:prstGeom>
          <a:noFill/>
          <a:ln>
            <a:noFill/>
          </a:ln>
        </p:spPr>
      </p:pic>
      <p:pic>
        <p:nvPicPr>
          <p:cNvPr id="525" name="Google Shape;525;p42" descr="5.12 GeneralisationDetail.eps"/>
          <p:cNvPicPr preferRelativeResize="0"/>
          <p:nvPr/>
        </p:nvPicPr>
        <p:blipFill rotWithShape="1">
          <a:blip r:embed="rId4">
            <a:alphaModFix/>
          </a:blip>
          <a:srcRect/>
          <a:stretch/>
        </p:blipFill>
        <p:spPr>
          <a:xfrm>
            <a:off x="4149944" y="2159497"/>
            <a:ext cx="4576879" cy="3771900"/>
          </a:xfrm>
          <a:prstGeom prst="rect">
            <a:avLst/>
          </a:prstGeom>
          <a:noFill/>
          <a:ln>
            <a:noFill/>
          </a:ln>
        </p:spPr>
      </p:pic>
      <p:sp>
        <p:nvSpPr>
          <p:cNvPr id="526" name="Google Shape;526;p42"/>
          <p:cNvSpPr/>
          <p:nvPr/>
        </p:nvSpPr>
        <p:spPr>
          <a:xfrm>
            <a:off x="514115" y="1938453"/>
            <a:ext cx="3657600" cy="133814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27" name="Google Shape;527;p42"/>
          <p:cNvCxnSpPr/>
          <p:nvPr/>
        </p:nvCxnSpPr>
        <p:spPr>
          <a:xfrm>
            <a:off x="4171715" y="3276600"/>
            <a:ext cx="933685" cy="520815"/>
          </a:xfrm>
          <a:prstGeom prst="straightConnector1">
            <a:avLst/>
          </a:prstGeom>
          <a:noFill/>
          <a:ln w="38100" cap="flat" cmpd="sng">
            <a:solidFill>
              <a:srgbClr val="C00000"/>
            </a:solidFill>
            <a:prstDash val="solid"/>
            <a:round/>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Aggregation and Composition</a:t>
            </a:r>
            <a:endParaRPr/>
          </a:p>
        </p:txBody>
      </p:sp>
      <p:pic>
        <p:nvPicPr>
          <p:cNvPr id="533" name="Google Shape;533;p43"/>
          <p:cNvPicPr preferRelativeResize="0">
            <a:picLocks noGrp="1"/>
          </p:cNvPicPr>
          <p:nvPr>
            <p:ph type="body" idx="1"/>
          </p:nvPr>
        </p:nvPicPr>
        <p:blipFill rotWithShape="1">
          <a:blip r:embed="rId3">
            <a:alphaModFix/>
          </a:blip>
          <a:srcRect/>
          <a:stretch/>
        </p:blipFill>
        <p:spPr>
          <a:xfrm>
            <a:off x="2590800" y="1417638"/>
            <a:ext cx="3855061" cy="2068569"/>
          </a:xfrm>
          <a:prstGeom prst="rect">
            <a:avLst/>
          </a:prstGeom>
          <a:noFill/>
          <a:ln>
            <a:noFill/>
          </a:ln>
        </p:spPr>
      </p:pic>
      <p:sp>
        <p:nvSpPr>
          <p:cNvPr id="534" name="Google Shape;534;p4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35" name="Google Shape;535;p4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36" name="Google Shape;536;p4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pic>
        <p:nvPicPr>
          <p:cNvPr id="537" name="Google Shape;537;p43"/>
          <p:cNvPicPr preferRelativeResize="0"/>
          <p:nvPr/>
        </p:nvPicPr>
        <p:blipFill rotWithShape="1">
          <a:blip r:embed="rId4">
            <a:alphaModFix/>
          </a:blip>
          <a:srcRect/>
          <a:stretch/>
        </p:blipFill>
        <p:spPr>
          <a:xfrm>
            <a:off x="260350" y="4535783"/>
            <a:ext cx="4200525" cy="1238250"/>
          </a:xfrm>
          <a:prstGeom prst="rect">
            <a:avLst/>
          </a:prstGeom>
          <a:noFill/>
          <a:ln>
            <a:noFill/>
          </a:ln>
        </p:spPr>
      </p:pic>
      <p:pic>
        <p:nvPicPr>
          <p:cNvPr id="538" name="Google Shape;538;p43"/>
          <p:cNvPicPr preferRelativeResize="0"/>
          <p:nvPr/>
        </p:nvPicPr>
        <p:blipFill rotWithShape="1">
          <a:blip r:embed="rId5">
            <a:alphaModFix/>
          </a:blip>
          <a:srcRect/>
          <a:stretch/>
        </p:blipFill>
        <p:spPr>
          <a:xfrm>
            <a:off x="263979" y="3446570"/>
            <a:ext cx="1866900" cy="1009650"/>
          </a:xfrm>
          <a:prstGeom prst="rect">
            <a:avLst/>
          </a:prstGeom>
          <a:noFill/>
          <a:ln>
            <a:noFill/>
          </a:ln>
        </p:spPr>
      </p:pic>
      <p:pic>
        <p:nvPicPr>
          <p:cNvPr id="539" name="Google Shape;539;p43"/>
          <p:cNvPicPr preferRelativeResize="0"/>
          <p:nvPr/>
        </p:nvPicPr>
        <p:blipFill rotWithShape="1">
          <a:blip r:embed="rId6">
            <a:alphaModFix/>
          </a:blip>
          <a:srcRect/>
          <a:stretch/>
        </p:blipFill>
        <p:spPr>
          <a:xfrm>
            <a:off x="4713290" y="4152210"/>
            <a:ext cx="4114800" cy="1457325"/>
          </a:xfrm>
          <a:prstGeom prst="rect">
            <a:avLst/>
          </a:prstGeom>
          <a:noFill/>
          <a:ln>
            <a:noFill/>
          </a:ln>
        </p:spPr>
      </p:pic>
      <p:pic>
        <p:nvPicPr>
          <p:cNvPr id="540" name="Google Shape;540;p43"/>
          <p:cNvPicPr preferRelativeResize="0"/>
          <p:nvPr/>
        </p:nvPicPr>
        <p:blipFill rotWithShape="1">
          <a:blip r:embed="rId7">
            <a:alphaModFix/>
          </a:blip>
          <a:srcRect/>
          <a:stretch/>
        </p:blipFill>
        <p:spPr>
          <a:xfrm>
            <a:off x="7285719" y="3499492"/>
            <a:ext cx="1847850" cy="1114425"/>
          </a:xfrm>
          <a:prstGeom prst="rect">
            <a:avLst/>
          </a:prstGeom>
          <a:noFill/>
          <a:ln>
            <a:noFill/>
          </a:ln>
        </p:spPr>
      </p:pic>
      <p:sp>
        <p:nvSpPr>
          <p:cNvPr id="541" name="Google Shape;541;p43"/>
          <p:cNvSpPr txBox="1"/>
          <p:nvPr/>
        </p:nvSpPr>
        <p:spPr>
          <a:xfrm>
            <a:off x="457200" y="5726851"/>
            <a:ext cx="3352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Part </a:t>
            </a:r>
            <a:r>
              <a:rPr lang="en-US" sz="1800" b="1" i="0" u="none" strike="noStrike" cap="none">
                <a:solidFill>
                  <a:srgbClr val="C00000"/>
                </a:solidFill>
                <a:latin typeface="Calibri"/>
                <a:ea typeface="Calibri"/>
                <a:cs typeface="Calibri"/>
                <a:sym typeface="Calibri"/>
              </a:rPr>
              <a:t>can </a:t>
            </a:r>
            <a:r>
              <a:rPr lang="en-US" sz="1800" b="0" i="0" u="none" strike="noStrike" cap="none">
                <a:solidFill>
                  <a:srgbClr val="C00000"/>
                </a:solidFill>
                <a:latin typeface="Calibri"/>
                <a:ea typeface="Calibri"/>
                <a:cs typeface="Calibri"/>
                <a:sym typeface="Calibri"/>
              </a:rPr>
              <a:t>exist without whole </a:t>
            </a:r>
            <a:endParaRPr sz="1400" b="0" i="0" u="none" strike="noStrike" cap="none">
              <a:solidFill>
                <a:srgbClr val="000000"/>
              </a:solidFill>
              <a:latin typeface="Arial"/>
              <a:ea typeface="Arial"/>
              <a:cs typeface="Arial"/>
              <a:sym typeface="Arial"/>
            </a:endParaRPr>
          </a:p>
        </p:txBody>
      </p:sp>
      <p:sp>
        <p:nvSpPr>
          <p:cNvPr id="542" name="Google Shape;542;p43"/>
          <p:cNvSpPr txBox="1"/>
          <p:nvPr/>
        </p:nvSpPr>
        <p:spPr>
          <a:xfrm>
            <a:off x="4876800" y="5734409"/>
            <a:ext cx="3429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Part </a:t>
            </a:r>
            <a:r>
              <a:rPr lang="en-US" sz="1800" b="1" i="0" u="none" strike="noStrike" cap="none">
                <a:solidFill>
                  <a:srgbClr val="C00000"/>
                </a:solidFill>
                <a:latin typeface="Calibri"/>
                <a:ea typeface="Calibri"/>
                <a:cs typeface="Calibri"/>
                <a:sym typeface="Calibri"/>
              </a:rPr>
              <a:t>cannot</a:t>
            </a:r>
            <a:r>
              <a:rPr lang="en-US" sz="1800" b="0" i="0" u="none" strike="noStrike" cap="none">
                <a:solidFill>
                  <a:srgbClr val="C00000"/>
                </a:solidFill>
                <a:latin typeface="Calibri"/>
                <a:ea typeface="Calibri"/>
                <a:cs typeface="Calibri"/>
                <a:sym typeface="Calibri"/>
              </a:rPr>
              <a:t> exist without whole </a:t>
            </a:r>
            <a:endParaRPr sz="1400" b="0" i="0" u="none" strike="noStrike" cap="none">
              <a:solidFill>
                <a:srgbClr val="000000"/>
              </a:solidFill>
              <a:latin typeface="Arial"/>
              <a:ea typeface="Arial"/>
              <a:cs typeface="Arial"/>
              <a:sym typeface="Arial"/>
            </a:endParaRPr>
          </a:p>
        </p:txBody>
      </p:sp>
      <p:cxnSp>
        <p:nvCxnSpPr>
          <p:cNvPr id="543" name="Google Shape;543;p43"/>
          <p:cNvCxnSpPr/>
          <p:nvPr/>
        </p:nvCxnSpPr>
        <p:spPr>
          <a:xfrm flipH="1">
            <a:off x="2996413" y="4223378"/>
            <a:ext cx="851343" cy="624809"/>
          </a:xfrm>
          <a:prstGeom prst="straightConnector1">
            <a:avLst/>
          </a:prstGeom>
          <a:noFill/>
          <a:ln w="38100" cap="flat" cmpd="sng">
            <a:solidFill>
              <a:srgbClr val="C00000"/>
            </a:solidFill>
            <a:prstDash val="solid"/>
            <a:round/>
            <a:headEnd type="none" w="sm" len="sm"/>
            <a:tailEnd type="triangle" w="med" len="med"/>
          </a:ln>
        </p:spPr>
      </p:cxnSp>
      <p:sp>
        <p:nvSpPr>
          <p:cNvPr id="544" name="Google Shape;544;p43"/>
          <p:cNvSpPr txBox="1"/>
          <p:nvPr/>
        </p:nvSpPr>
        <p:spPr>
          <a:xfrm>
            <a:off x="2819400" y="3635515"/>
            <a:ext cx="37719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The arrow head in navigability can be ignored in the analysis stage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Classes and Associations in MHC-PMS</a:t>
            </a:r>
            <a:endParaRPr/>
          </a:p>
        </p:txBody>
      </p:sp>
      <p:sp>
        <p:nvSpPr>
          <p:cNvPr id="550" name="Google Shape;550;p4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51" name="Google Shape;551;p4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52" name="Google Shape;552;p4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pic>
        <p:nvPicPr>
          <p:cNvPr id="553" name="Google Shape;553;p44" descr="5.9 MHCPMS-classes.eps"/>
          <p:cNvPicPr preferRelativeResize="0">
            <a:picLocks noGrp="1"/>
          </p:cNvPicPr>
          <p:nvPr>
            <p:ph type="body" idx="1"/>
          </p:nvPr>
        </p:nvPicPr>
        <p:blipFill rotWithShape="1">
          <a:blip r:embed="rId3">
            <a:alphaModFix/>
          </a:blip>
          <a:srcRect/>
          <a:stretch/>
        </p:blipFill>
        <p:spPr>
          <a:xfrm>
            <a:off x="2133600" y="1646850"/>
            <a:ext cx="6715248" cy="4495800"/>
          </a:xfrm>
          <a:prstGeom prst="rect">
            <a:avLst/>
          </a:prstGeom>
          <a:noFill/>
          <a:ln>
            <a:noFill/>
          </a:ln>
        </p:spPr>
      </p:pic>
      <p:pic>
        <p:nvPicPr>
          <p:cNvPr id="554" name="Google Shape;554;p44" descr="5.13 Aggregation.eps"/>
          <p:cNvPicPr preferRelativeResize="0"/>
          <p:nvPr/>
        </p:nvPicPr>
        <p:blipFill rotWithShape="1">
          <a:blip r:embed="rId4">
            <a:alphaModFix/>
          </a:blip>
          <a:srcRect/>
          <a:stretch/>
        </p:blipFill>
        <p:spPr>
          <a:xfrm>
            <a:off x="312054" y="4328365"/>
            <a:ext cx="3128635" cy="1759857"/>
          </a:xfrm>
          <a:prstGeom prst="rect">
            <a:avLst/>
          </a:prstGeom>
          <a:noFill/>
          <a:ln>
            <a:noFill/>
          </a:ln>
        </p:spPr>
      </p:pic>
      <p:sp>
        <p:nvSpPr>
          <p:cNvPr id="555" name="Google Shape;555;p44"/>
          <p:cNvSpPr/>
          <p:nvPr/>
        </p:nvSpPr>
        <p:spPr>
          <a:xfrm>
            <a:off x="4165462" y="2590800"/>
            <a:ext cx="2495315" cy="24384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56" name="Google Shape;556;p44"/>
          <p:cNvCxnSpPr/>
          <p:nvPr/>
        </p:nvCxnSpPr>
        <p:spPr>
          <a:xfrm flipH="1">
            <a:off x="2634207" y="3942514"/>
            <a:ext cx="1531255" cy="619893"/>
          </a:xfrm>
          <a:prstGeom prst="straightConnector1">
            <a:avLst/>
          </a:prstGeom>
          <a:noFill/>
          <a:ln w="38100" cap="flat" cmpd="sng">
            <a:solidFill>
              <a:srgbClr val="C00000"/>
            </a:solidFill>
            <a:prstDash val="solid"/>
            <a:round/>
            <a:headEnd type="none" w="sm" len="sm"/>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Domain Model for Online Shopping</a:t>
            </a:r>
            <a:endParaRPr/>
          </a:p>
        </p:txBody>
      </p:sp>
      <p:pic>
        <p:nvPicPr>
          <p:cNvPr id="563" name="Google Shape;563;p45"/>
          <p:cNvPicPr preferRelativeResize="0">
            <a:picLocks noGrp="1"/>
          </p:cNvPicPr>
          <p:nvPr>
            <p:ph type="body" idx="1"/>
          </p:nvPr>
        </p:nvPicPr>
        <p:blipFill rotWithShape="1">
          <a:blip r:embed="rId3">
            <a:alphaModFix/>
          </a:blip>
          <a:srcRect/>
          <a:stretch/>
        </p:blipFill>
        <p:spPr>
          <a:xfrm>
            <a:off x="2057399" y="1524000"/>
            <a:ext cx="5181715" cy="4800600"/>
          </a:xfrm>
          <a:prstGeom prst="rect">
            <a:avLst/>
          </a:prstGeom>
          <a:noFill/>
          <a:ln>
            <a:noFill/>
          </a:ln>
        </p:spPr>
      </p:pic>
      <p:sp>
        <p:nvSpPr>
          <p:cNvPr id="564" name="Google Shape;564;p4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65" name="Google Shape;565;p4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66" name="Google Shape;566;p4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567" name="Google Shape;567;p45"/>
          <p:cNvSpPr txBox="1"/>
          <p:nvPr/>
        </p:nvSpPr>
        <p:spPr>
          <a:xfrm>
            <a:off x="72570" y="6069641"/>
            <a:ext cx="41148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source: https://www.uml-diagrams.org/index-examples.html</a:t>
            </a:r>
            <a:endParaRPr sz="1200" b="0" i="0" u="none" strike="noStrike" cap="none">
              <a:solidFill>
                <a:schemeClr val="dk1"/>
              </a:solidFill>
              <a:latin typeface="Calibri"/>
              <a:ea typeface="Calibri"/>
              <a:cs typeface="Calibri"/>
              <a:sym typeface="Calibri"/>
            </a:endParaRPr>
          </a:p>
        </p:txBody>
      </p:sp>
      <p:cxnSp>
        <p:nvCxnSpPr>
          <p:cNvPr id="568" name="Google Shape;568;p45"/>
          <p:cNvCxnSpPr/>
          <p:nvPr/>
        </p:nvCxnSpPr>
        <p:spPr>
          <a:xfrm rot="10800000" flipH="1">
            <a:off x="2590800" y="4191001"/>
            <a:ext cx="609600" cy="984033"/>
          </a:xfrm>
          <a:prstGeom prst="straightConnector1">
            <a:avLst/>
          </a:prstGeom>
          <a:noFill/>
          <a:ln w="38100" cap="flat" cmpd="sng">
            <a:solidFill>
              <a:srgbClr val="C00000"/>
            </a:solidFill>
            <a:prstDash val="solid"/>
            <a:round/>
            <a:headEnd type="none" w="sm" len="sm"/>
            <a:tailEnd type="triangle" w="med" len="med"/>
          </a:ln>
        </p:spPr>
      </p:cxnSp>
      <p:sp>
        <p:nvSpPr>
          <p:cNvPr id="569" name="Google Shape;569;p45"/>
          <p:cNvSpPr txBox="1"/>
          <p:nvPr/>
        </p:nvSpPr>
        <p:spPr>
          <a:xfrm>
            <a:off x="152399" y="5213319"/>
            <a:ext cx="364127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Stating the type for the attribute is optional in analysis stage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BEHAVIORAL MODEL</a:t>
            </a:r>
            <a:endParaRPr/>
          </a:p>
        </p:txBody>
      </p:sp>
      <p:sp>
        <p:nvSpPr>
          <p:cNvPr id="575" name="Google Shape;575;p46"/>
          <p:cNvSpPr txBox="1">
            <a:spLocks noGrp="1"/>
          </p:cNvSpPr>
          <p:nvPr>
            <p:ph type="body" idx="1"/>
          </p:nvPr>
        </p:nvSpPr>
        <p:spPr>
          <a:xfrm>
            <a:off x="722312" y="2906713"/>
            <a:ext cx="8116887" cy="150018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888888"/>
              </a:buClr>
              <a:buSzPts val="2000"/>
              <a:buNone/>
            </a:pPr>
            <a:r>
              <a:rPr lang="en-US"/>
              <a:t>Activity Diagram, Sequence Diagram, State Diagram (State Chart/Machine) </a:t>
            </a:r>
            <a:endParaRPr/>
          </a:p>
        </p:txBody>
      </p:sp>
      <p:sp>
        <p:nvSpPr>
          <p:cNvPr id="576" name="Google Shape;576;p4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77" name="Google Shape;577;p4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78" name="Google Shape;578;p4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Behavioral Model</a:t>
            </a:r>
            <a:endParaRPr/>
          </a:p>
        </p:txBody>
      </p:sp>
      <p:sp>
        <p:nvSpPr>
          <p:cNvPr id="584" name="Google Shape;584;p4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Behavioral models are models of the dynamic behavior of a system as it is executing, show what happens or what is supposed to happen when a system responds to a </a:t>
            </a:r>
            <a:r>
              <a:rPr lang="en-US" b="1">
                <a:solidFill>
                  <a:srgbClr val="C00000"/>
                </a:solidFill>
              </a:rPr>
              <a:t>stimulus </a:t>
            </a:r>
            <a:r>
              <a:rPr lang="en-US"/>
              <a:t>from its environment</a:t>
            </a:r>
            <a:endParaRPr/>
          </a:p>
          <a:p>
            <a:pPr marL="342900" lvl="0" indent="-342900" algn="l" rtl="0">
              <a:lnSpc>
                <a:spcPct val="100000"/>
              </a:lnSpc>
              <a:spcBef>
                <a:spcPts val="592"/>
              </a:spcBef>
              <a:spcAft>
                <a:spcPts val="0"/>
              </a:spcAft>
              <a:buClr>
                <a:schemeClr val="dk1"/>
              </a:buClr>
              <a:buSzPct val="100000"/>
              <a:buChar char="•"/>
            </a:pPr>
            <a:r>
              <a:rPr lang="en-US"/>
              <a:t>Think of these stimuli as being of </a:t>
            </a:r>
            <a:r>
              <a:rPr lang="en-US" b="1">
                <a:solidFill>
                  <a:srgbClr val="C00000"/>
                </a:solidFill>
              </a:rPr>
              <a:t>two types</a:t>
            </a:r>
            <a:r>
              <a:rPr lang="en-US"/>
              <a:t>:</a:t>
            </a:r>
            <a:endParaRPr/>
          </a:p>
          <a:p>
            <a:pPr marL="742950" lvl="1" indent="-285750" algn="l" rtl="0">
              <a:lnSpc>
                <a:spcPct val="100000"/>
              </a:lnSpc>
              <a:spcBef>
                <a:spcPts val="518"/>
              </a:spcBef>
              <a:spcAft>
                <a:spcPts val="0"/>
              </a:spcAft>
              <a:buClr>
                <a:srgbClr val="C00000"/>
              </a:buClr>
              <a:buSzPct val="100000"/>
              <a:buChar char="–"/>
            </a:pPr>
            <a:r>
              <a:rPr lang="en-US" b="1">
                <a:solidFill>
                  <a:srgbClr val="C00000"/>
                </a:solidFill>
              </a:rPr>
              <a:t>Data: </a:t>
            </a:r>
            <a:r>
              <a:rPr lang="en-US"/>
              <a:t>Some data arrives that has to be processed by the system (activity diagram, sequence diagram)</a:t>
            </a:r>
            <a:endParaRPr/>
          </a:p>
          <a:p>
            <a:pPr marL="742950" lvl="1" indent="-285750" algn="l" rtl="0">
              <a:lnSpc>
                <a:spcPct val="100000"/>
              </a:lnSpc>
              <a:spcBef>
                <a:spcPts val="518"/>
              </a:spcBef>
              <a:spcAft>
                <a:spcPts val="0"/>
              </a:spcAft>
              <a:buClr>
                <a:srgbClr val="C00000"/>
              </a:buClr>
              <a:buSzPct val="100000"/>
              <a:buChar char="–"/>
            </a:pPr>
            <a:r>
              <a:rPr lang="en-US" b="1">
                <a:solidFill>
                  <a:srgbClr val="C00000"/>
                </a:solidFill>
              </a:rPr>
              <a:t>Events: </a:t>
            </a:r>
            <a:r>
              <a:rPr lang="en-US"/>
              <a:t>Some event happens that triggers system processing and may have associated data, although this is not always the case (state diagram)</a:t>
            </a:r>
            <a:endParaRPr/>
          </a:p>
          <a:p>
            <a:pPr marL="342900" lvl="0" indent="-154940" algn="l" rtl="0">
              <a:lnSpc>
                <a:spcPct val="100000"/>
              </a:lnSpc>
              <a:spcBef>
                <a:spcPts val="592"/>
              </a:spcBef>
              <a:spcAft>
                <a:spcPts val="0"/>
              </a:spcAft>
              <a:buClr>
                <a:schemeClr val="dk1"/>
              </a:buClr>
              <a:buSzPct val="100000"/>
              <a:buNone/>
            </a:pPr>
            <a:endParaRPr/>
          </a:p>
        </p:txBody>
      </p:sp>
      <p:sp>
        <p:nvSpPr>
          <p:cNvPr id="585" name="Google Shape;585;p4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86" name="Google Shape;586;p4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87" name="Google Shape;587;p4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Data-Driven Modeling</a:t>
            </a:r>
            <a:endParaRPr/>
          </a:p>
        </p:txBody>
      </p:sp>
      <p:sp>
        <p:nvSpPr>
          <p:cNvPr id="593" name="Google Shape;59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0000"/>
              <a:buChar char="•"/>
            </a:pPr>
            <a:r>
              <a:rPr lang="en-US"/>
              <a:t>Many business systems are </a:t>
            </a:r>
            <a:r>
              <a:rPr lang="en-US" b="1">
                <a:solidFill>
                  <a:srgbClr val="C00000"/>
                </a:solidFill>
              </a:rPr>
              <a:t>data-processing systems</a:t>
            </a:r>
            <a:r>
              <a:rPr lang="en-US"/>
              <a:t> that are primarily driven by data, controlled by the data input to the system, with relatively little external event processing</a:t>
            </a:r>
            <a:endParaRPr/>
          </a:p>
          <a:p>
            <a:pPr marL="342900" lvl="0" indent="-342900" algn="l" rtl="0">
              <a:lnSpc>
                <a:spcPct val="100000"/>
              </a:lnSpc>
              <a:spcBef>
                <a:spcPts val="592"/>
              </a:spcBef>
              <a:spcAft>
                <a:spcPts val="0"/>
              </a:spcAft>
              <a:buClr>
                <a:schemeClr val="dk1"/>
              </a:buClr>
              <a:buSzPct val="100000"/>
              <a:buChar char="•"/>
            </a:pPr>
            <a:r>
              <a:rPr lang="en-US"/>
              <a:t>Data-driven models show the sequence of actions involved in processing </a:t>
            </a:r>
            <a:r>
              <a:rPr lang="en-US" b="1">
                <a:solidFill>
                  <a:srgbClr val="C00000"/>
                </a:solidFill>
              </a:rPr>
              <a:t>input data </a:t>
            </a:r>
            <a:r>
              <a:rPr lang="en-US"/>
              <a:t>and generating an </a:t>
            </a:r>
            <a:r>
              <a:rPr lang="en-US" b="1">
                <a:solidFill>
                  <a:srgbClr val="C00000"/>
                </a:solidFill>
              </a:rPr>
              <a:t>associated output</a:t>
            </a:r>
            <a:endParaRPr/>
          </a:p>
          <a:p>
            <a:pPr marL="342900" lvl="0" indent="-342900" algn="l" rtl="0">
              <a:lnSpc>
                <a:spcPct val="100000"/>
              </a:lnSpc>
              <a:spcBef>
                <a:spcPts val="592"/>
              </a:spcBef>
              <a:spcAft>
                <a:spcPts val="0"/>
              </a:spcAft>
              <a:buClr>
                <a:schemeClr val="dk1"/>
              </a:buClr>
              <a:buSzPct val="100000"/>
              <a:buChar char="•"/>
            </a:pPr>
            <a:r>
              <a:rPr lang="en-US"/>
              <a:t>They are particularly useful during the </a:t>
            </a:r>
            <a:r>
              <a:rPr lang="en-US" b="1">
                <a:solidFill>
                  <a:srgbClr val="C00000"/>
                </a:solidFill>
              </a:rPr>
              <a:t>analysis of requirements</a:t>
            </a:r>
            <a:r>
              <a:rPr lang="en-US"/>
              <a:t> as they can be used to show end-to-end processing in a system</a:t>
            </a:r>
            <a:endParaRPr/>
          </a:p>
          <a:p>
            <a:pPr marL="342900" lvl="0" indent="-154940" algn="l" rtl="0">
              <a:lnSpc>
                <a:spcPct val="100000"/>
              </a:lnSpc>
              <a:spcBef>
                <a:spcPts val="592"/>
              </a:spcBef>
              <a:spcAft>
                <a:spcPts val="0"/>
              </a:spcAft>
              <a:buClr>
                <a:schemeClr val="dk1"/>
              </a:buClr>
              <a:buSzPct val="100000"/>
              <a:buNone/>
            </a:pPr>
            <a:endParaRPr/>
          </a:p>
        </p:txBody>
      </p:sp>
      <p:sp>
        <p:nvSpPr>
          <p:cNvPr id="594" name="Google Shape;594;p4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595" name="Google Shape;595;p4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596" name="Google Shape;596;p4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Activity Diagram</a:t>
            </a:r>
            <a:endParaRPr/>
          </a:p>
        </p:txBody>
      </p:sp>
      <p:sp>
        <p:nvSpPr>
          <p:cNvPr id="603" name="Google Shape;603;p49"/>
          <p:cNvSpPr txBox="1">
            <a:spLocks noGrp="1"/>
          </p:cNvSpPr>
          <p:nvPr>
            <p:ph type="body" idx="1"/>
          </p:nvPr>
        </p:nvSpPr>
        <p:spPr>
          <a:xfrm>
            <a:off x="457200" y="1524000"/>
            <a:ext cx="8458200" cy="46021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500"/>
              <a:buChar char="•"/>
            </a:pPr>
            <a:r>
              <a:rPr lang="en-US" sz="2500"/>
              <a:t>Activity diagrams are “</a:t>
            </a:r>
            <a:r>
              <a:rPr lang="en-US" sz="2500" b="1">
                <a:solidFill>
                  <a:srgbClr val="C00000"/>
                </a:solidFill>
              </a:rPr>
              <a:t>OO flowcharts</a:t>
            </a:r>
            <a:r>
              <a:rPr lang="en-US" sz="2500"/>
              <a:t>” that allow us to model a process as a collection of </a:t>
            </a:r>
            <a:r>
              <a:rPr lang="en-US" sz="2500" b="1">
                <a:solidFill>
                  <a:srgbClr val="C00000"/>
                </a:solidFill>
              </a:rPr>
              <a:t>activities and transitions</a:t>
            </a:r>
            <a:r>
              <a:rPr lang="en-US" sz="2500"/>
              <a:t> between those activities</a:t>
            </a:r>
            <a:endParaRPr/>
          </a:p>
          <a:p>
            <a:pPr marL="342900" lvl="0" indent="-342900" algn="l" rtl="0">
              <a:lnSpc>
                <a:spcPct val="100000"/>
              </a:lnSpc>
              <a:spcBef>
                <a:spcPts val="500"/>
              </a:spcBef>
              <a:spcAft>
                <a:spcPts val="0"/>
              </a:spcAft>
              <a:buClr>
                <a:schemeClr val="dk1"/>
              </a:buClr>
              <a:buSzPts val="2500"/>
              <a:buChar char="•"/>
            </a:pPr>
            <a:r>
              <a:rPr lang="en-US" sz="2500"/>
              <a:t>Activity diagrams are really just </a:t>
            </a:r>
            <a:r>
              <a:rPr lang="en-US" sz="2500" b="1">
                <a:solidFill>
                  <a:srgbClr val="C00000"/>
                </a:solidFill>
              </a:rPr>
              <a:t>special cases of statecharts </a:t>
            </a:r>
            <a:r>
              <a:rPr lang="en-US" sz="2500"/>
              <a:t>where every state has an entry action that specifies some process or function that occurs when the state is entered </a:t>
            </a:r>
            <a:endParaRPr/>
          </a:p>
          <a:p>
            <a:pPr marL="342900" lvl="0" indent="-342900" algn="l" rtl="0">
              <a:lnSpc>
                <a:spcPct val="100000"/>
              </a:lnSpc>
              <a:spcBef>
                <a:spcPts val="500"/>
              </a:spcBef>
              <a:spcAft>
                <a:spcPts val="0"/>
              </a:spcAft>
              <a:buClr>
                <a:schemeClr val="dk1"/>
              </a:buClr>
              <a:buSzPts val="2500"/>
              <a:buChar char="•"/>
            </a:pPr>
            <a:r>
              <a:rPr lang="en-US" sz="2500"/>
              <a:t>An activity diagram </a:t>
            </a:r>
            <a:r>
              <a:rPr lang="en-US" sz="2500" b="1">
                <a:solidFill>
                  <a:srgbClr val="C00000"/>
                </a:solidFill>
              </a:rPr>
              <a:t>can be attached to any modeling element</a:t>
            </a:r>
            <a:r>
              <a:rPr lang="en-US" sz="2500"/>
              <a:t> for the purpose of modeling the behavior of that element </a:t>
            </a:r>
            <a:r>
              <a:rPr lang="en-US" sz="2500" b="1">
                <a:solidFill>
                  <a:srgbClr val="C00000"/>
                </a:solidFill>
              </a:rPr>
              <a:t>at different abstraction levels</a:t>
            </a:r>
            <a:endParaRPr/>
          </a:p>
          <a:p>
            <a:pPr marL="342900" lvl="0" indent="-342900" algn="l" rtl="0">
              <a:lnSpc>
                <a:spcPct val="100000"/>
              </a:lnSpc>
              <a:spcBef>
                <a:spcPts val="500"/>
              </a:spcBef>
              <a:spcAft>
                <a:spcPts val="0"/>
              </a:spcAft>
              <a:buClr>
                <a:schemeClr val="dk1"/>
              </a:buClr>
              <a:buSzPts val="2500"/>
              <a:buChar char="•"/>
            </a:pPr>
            <a:r>
              <a:rPr lang="en-US" sz="2500"/>
              <a:t>Activity diagrams are typically attached to: use cases, classes, interfaces, components, nodes, collaborations, operations and methods</a:t>
            </a:r>
            <a:endParaRPr/>
          </a:p>
        </p:txBody>
      </p:sp>
      <p:sp>
        <p:nvSpPr>
          <p:cNvPr id="604" name="Google Shape;604;p4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05" name="Google Shape;605;p4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06" name="Google Shape;606;p4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457200" y="274638"/>
            <a:ext cx="8229600" cy="1143000"/>
          </a:xfrm>
          <a:prstGeom prst="rect">
            <a:avLst/>
          </a:prstGeom>
          <a:noFill/>
          <a:ln>
            <a:noFill/>
          </a:ln>
        </p:spPr>
        <p:txBody>
          <a:bodyPr spcFirstLastPara="1" wrap="square" lIns="90475" tIns="44450" rIns="90475" bIns="4445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Existing and Planned System Models</a:t>
            </a:r>
            <a:endParaRPr/>
          </a:p>
        </p:txBody>
      </p:sp>
      <p:sp>
        <p:nvSpPr>
          <p:cNvPr id="150" name="Google Shape;150;p6"/>
          <p:cNvSpPr txBox="1">
            <a:spLocks noGrp="1"/>
          </p:cNvSpPr>
          <p:nvPr>
            <p:ph type="body" idx="1"/>
          </p:nvPr>
        </p:nvSpPr>
        <p:spPr>
          <a:xfrm>
            <a:off x="457200" y="1600200"/>
            <a:ext cx="8534400" cy="4525963"/>
          </a:xfrm>
          <a:prstGeom prst="rect">
            <a:avLst/>
          </a:prstGeom>
          <a:noFill/>
          <a:ln>
            <a:noFill/>
          </a:ln>
        </p:spPr>
        <p:txBody>
          <a:bodyPr spcFirstLastPara="1" wrap="square" lIns="90475" tIns="44450" rIns="90475" bIns="44450" anchor="t" anchorCtr="0">
            <a:noAutofit/>
          </a:bodyPr>
          <a:lstStyle/>
          <a:p>
            <a:pPr marL="342900" lvl="0" indent="-342900" algn="l" rtl="0">
              <a:lnSpc>
                <a:spcPct val="100000"/>
              </a:lnSpc>
              <a:spcBef>
                <a:spcPts val="0"/>
              </a:spcBef>
              <a:spcAft>
                <a:spcPts val="0"/>
              </a:spcAft>
              <a:buClr>
                <a:schemeClr val="dk1"/>
              </a:buClr>
              <a:buSzPts val="2800"/>
              <a:buChar char="•"/>
            </a:pPr>
            <a:r>
              <a:rPr lang="en-US" sz="2800"/>
              <a:t>Models of the </a:t>
            </a:r>
            <a:r>
              <a:rPr lang="en-US" sz="2800">
                <a:solidFill>
                  <a:srgbClr val="C00000"/>
                </a:solidFill>
              </a:rPr>
              <a:t>existing system </a:t>
            </a:r>
            <a:r>
              <a:rPr lang="en-US" sz="2800"/>
              <a:t>are used during requirements engineering</a:t>
            </a:r>
            <a:endParaRPr/>
          </a:p>
          <a:p>
            <a:pPr marL="742950" lvl="1" indent="-285750" algn="l" rtl="0">
              <a:lnSpc>
                <a:spcPct val="100000"/>
              </a:lnSpc>
              <a:spcBef>
                <a:spcPts val="480"/>
              </a:spcBef>
              <a:spcAft>
                <a:spcPts val="0"/>
              </a:spcAft>
              <a:buClr>
                <a:schemeClr val="dk1"/>
              </a:buClr>
              <a:buSzPts val="2400"/>
              <a:buChar char="–"/>
            </a:pPr>
            <a:r>
              <a:rPr lang="en-US" sz="2400"/>
              <a:t>They help clarify what the existing system does and can be used as a </a:t>
            </a:r>
            <a:r>
              <a:rPr lang="en-US" sz="2400">
                <a:solidFill>
                  <a:srgbClr val="C00000"/>
                </a:solidFill>
              </a:rPr>
              <a:t>basis for discussing its strengths and weaknesses</a:t>
            </a:r>
            <a:endParaRPr sz="2400"/>
          </a:p>
          <a:p>
            <a:pPr marL="742950" lvl="1" indent="-285750" algn="l" rtl="0">
              <a:lnSpc>
                <a:spcPct val="100000"/>
              </a:lnSpc>
              <a:spcBef>
                <a:spcPts val="480"/>
              </a:spcBef>
              <a:spcAft>
                <a:spcPts val="0"/>
              </a:spcAft>
              <a:buClr>
                <a:schemeClr val="dk1"/>
              </a:buClr>
              <a:buSzPts val="2400"/>
              <a:buChar char="–"/>
            </a:pPr>
            <a:r>
              <a:rPr lang="en-US" sz="2400"/>
              <a:t>These then lead to requirements for the new system</a:t>
            </a:r>
            <a:endParaRPr sz="2400"/>
          </a:p>
          <a:p>
            <a:pPr marL="342900" lvl="0" indent="-342900" algn="l" rtl="0">
              <a:lnSpc>
                <a:spcPct val="100000"/>
              </a:lnSpc>
              <a:spcBef>
                <a:spcPts val="560"/>
              </a:spcBef>
              <a:spcAft>
                <a:spcPts val="0"/>
              </a:spcAft>
              <a:buClr>
                <a:schemeClr val="dk1"/>
              </a:buClr>
              <a:buSzPts val="2800"/>
              <a:buChar char="•"/>
            </a:pPr>
            <a:r>
              <a:rPr lang="en-US" sz="2800"/>
              <a:t>Models of the </a:t>
            </a:r>
            <a:r>
              <a:rPr lang="en-US" sz="2800">
                <a:solidFill>
                  <a:srgbClr val="C00000"/>
                </a:solidFill>
              </a:rPr>
              <a:t>new system </a:t>
            </a:r>
            <a:r>
              <a:rPr lang="en-US" sz="2800"/>
              <a:t>are used during requirements engineering to help </a:t>
            </a:r>
            <a:r>
              <a:rPr lang="en-US" sz="2800">
                <a:solidFill>
                  <a:srgbClr val="C00000"/>
                </a:solidFill>
              </a:rPr>
              <a:t>explain the proposed requirements to other system stakeholders</a:t>
            </a:r>
            <a:endParaRPr/>
          </a:p>
          <a:p>
            <a:pPr marL="742950" lvl="1" indent="-285750" algn="l" rtl="0">
              <a:lnSpc>
                <a:spcPct val="100000"/>
              </a:lnSpc>
              <a:spcBef>
                <a:spcPts val="480"/>
              </a:spcBef>
              <a:spcAft>
                <a:spcPts val="0"/>
              </a:spcAft>
              <a:buClr>
                <a:schemeClr val="dk1"/>
              </a:buClr>
              <a:buSzPts val="2400"/>
              <a:buChar char="–"/>
            </a:pPr>
            <a:r>
              <a:rPr lang="en-US" sz="2400"/>
              <a:t>Engineers use these models to discuss design proposals and to document the system for implementation</a:t>
            </a:r>
            <a:endParaRPr/>
          </a:p>
        </p:txBody>
      </p:sp>
      <p:sp>
        <p:nvSpPr>
          <p:cNvPr id="151" name="Google Shape;151;p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52" name="Google Shape;152;p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53" name="Google Shape;153;p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Activity Diagram: Transition and Decision</a:t>
            </a:r>
            <a:endParaRPr/>
          </a:p>
        </p:txBody>
      </p:sp>
      <p:sp>
        <p:nvSpPr>
          <p:cNvPr id="612" name="Google Shape;612;p5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13" name="Google Shape;613;p5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14" name="Google Shape;614;p5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pic>
        <p:nvPicPr>
          <p:cNvPr id="615" name="Google Shape;615;p50"/>
          <p:cNvPicPr preferRelativeResize="0"/>
          <p:nvPr/>
        </p:nvPicPr>
        <p:blipFill rotWithShape="1">
          <a:blip r:embed="rId3">
            <a:alphaModFix/>
          </a:blip>
          <a:srcRect/>
          <a:stretch/>
        </p:blipFill>
        <p:spPr>
          <a:xfrm>
            <a:off x="1020421" y="3195039"/>
            <a:ext cx="2199022" cy="2769859"/>
          </a:xfrm>
          <a:prstGeom prst="rect">
            <a:avLst/>
          </a:prstGeom>
          <a:noFill/>
          <a:ln>
            <a:noFill/>
          </a:ln>
        </p:spPr>
      </p:pic>
      <p:pic>
        <p:nvPicPr>
          <p:cNvPr id="616" name="Google Shape;616;p50"/>
          <p:cNvPicPr preferRelativeResize="0"/>
          <p:nvPr/>
        </p:nvPicPr>
        <p:blipFill rotWithShape="1">
          <a:blip r:embed="rId4">
            <a:alphaModFix/>
          </a:blip>
          <a:srcRect/>
          <a:stretch/>
        </p:blipFill>
        <p:spPr>
          <a:xfrm>
            <a:off x="1243632" y="1781223"/>
            <a:ext cx="1752600" cy="1314450"/>
          </a:xfrm>
          <a:prstGeom prst="rect">
            <a:avLst/>
          </a:prstGeom>
          <a:noFill/>
          <a:ln>
            <a:noFill/>
          </a:ln>
        </p:spPr>
      </p:pic>
      <p:pic>
        <p:nvPicPr>
          <p:cNvPr id="617" name="Google Shape;617;p50"/>
          <p:cNvPicPr preferRelativeResize="0"/>
          <p:nvPr/>
        </p:nvPicPr>
        <p:blipFill rotWithShape="1">
          <a:blip r:embed="rId5">
            <a:alphaModFix/>
          </a:blip>
          <a:srcRect/>
          <a:stretch/>
        </p:blipFill>
        <p:spPr>
          <a:xfrm>
            <a:off x="5160158" y="3038548"/>
            <a:ext cx="3001237" cy="2926350"/>
          </a:xfrm>
          <a:prstGeom prst="rect">
            <a:avLst/>
          </a:prstGeom>
          <a:noFill/>
          <a:ln>
            <a:noFill/>
          </a:ln>
        </p:spPr>
      </p:pic>
      <p:pic>
        <p:nvPicPr>
          <p:cNvPr id="618" name="Google Shape;618;p50"/>
          <p:cNvPicPr preferRelativeResize="0"/>
          <p:nvPr/>
        </p:nvPicPr>
        <p:blipFill rotWithShape="1">
          <a:blip r:embed="rId6">
            <a:alphaModFix/>
          </a:blip>
          <a:srcRect/>
          <a:stretch/>
        </p:blipFill>
        <p:spPr>
          <a:xfrm>
            <a:off x="5765427" y="1749512"/>
            <a:ext cx="1790700" cy="1000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Activity Diagram: Fork and Join</a:t>
            </a:r>
            <a:endParaRPr/>
          </a:p>
        </p:txBody>
      </p:sp>
      <p:sp>
        <p:nvSpPr>
          <p:cNvPr id="624" name="Google Shape;624;p5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25" name="Google Shape;625;p5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26" name="Google Shape;626;p5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pic>
        <p:nvPicPr>
          <p:cNvPr id="627" name="Google Shape;627;p51"/>
          <p:cNvPicPr preferRelativeResize="0"/>
          <p:nvPr/>
        </p:nvPicPr>
        <p:blipFill rotWithShape="1">
          <a:blip r:embed="rId3">
            <a:alphaModFix/>
          </a:blip>
          <a:srcRect/>
          <a:stretch/>
        </p:blipFill>
        <p:spPr>
          <a:xfrm>
            <a:off x="983224" y="2514600"/>
            <a:ext cx="1781175" cy="2400300"/>
          </a:xfrm>
          <a:prstGeom prst="rect">
            <a:avLst/>
          </a:prstGeom>
          <a:noFill/>
          <a:ln>
            <a:noFill/>
          </a:ln>
        </p:spPr>
      </p:pic>
      <p:pic>
        <p:nvPicPr>
          <p:cNvPr id="628" name="Google Shape;628;p51"/>
          <p:cNvPicPr preferRelativeResize="0">
            <a:picLocks noGrp="1"/>
          </p:cNvPicPr>
          <p:nvPr>
            <p:ph type="body" idx="1"/>
          </p:nvPr>
        </p:nvPicPr>
        <p:blipFill rotWithShape="1">
          <a:blip r:embed="rId4">
            <a:alphaModFix/>
          </a:blip>
          <a:srcRect/>
          <a:stretch/>
        </p:blipFill>
        <p:spPr>
          <a:xfrm>
            <a:off x="3581400" y="1676400"/>
            <a:ext cx="3733800" cy="4524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Activity Diagram: Swimlanes</a:t>
            </a:r>
            <a:endParaRPr/>
          </a:p>
        </p:txBody>
      </p:sp>
      <p:sp>
        <p:nvSpPr>
          <p:cNvPr id="634" name="Google Shape;634;p5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35" name="Google Shape;635;p5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36" name="Google Shape;636;p5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pic>
        <p:nvPicPr>
          <p:cNvPr id="637" name="Google Shape;637;p52"/>
          <p:cNvPicPr preferRelativeResize="0"/>
          <p:nvPr/>
        </p:nvPicPr>
        <p:blipFill rotWithShape="1">
          <a:blip r:embed="rId3">
            <a:alphaModFix/>
          </a:blip>
          <a:srcRect/>
          <a:stretch/>
        </p:blipFill>
        <p:spPr>
          <a:xfrm>
            <a:off x="1066800" y="3254561"/>
            <a:ext cx="1762125" cy="1047750"/>
          </a:xfrm>
          <a:prstGeom prst="rect">
            <a:avLst/>
          </a:prstGeom>
          <a:noFill/>
          <a:ln>
            <a:noFill/>
          </a:ln>
        </p:spPr>
      </p:pic>
      <p:pic>
        <p:nvPicPr>
          <p:cNvPr id="638" name="Google Shape;638;p52"/>
          <p:cNvPicPr preferRelativeResize="0">
            <a:picLocks noGrp="1"/>
          </p:cNvPicPr>
          <p:nvPr>
            <p:ph type="body" idx="1"/>
          </p:nvPr>
        </p:nvPicPr>
        <p:blipFill rotWithShape="1">
          <a:blip r:embed="rId4">
            <a:alphaModFix/>
          </a:blip>
          <a:srcRect/>
          <a:stretch/>
        </p:blipFill>
        <p:spPr>
          <a:xfrm>
            <a:off x="3048000" y="1708140"/>
            <a:ext cx="4419600" cy="4524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Sequence Diagram</a:t>
            </a:r>
            <a:endParaRPr/>
          </a:p>
        </p:txBody>
      </p:sp>
      <p:sp>
        <p:nvSpPr>
          <p:cNvPr id="652" name="Google Shape;652;p53"/>
          <p:cNvSpPr txBox="1">
            <a:spLocks noGrp="1"/>
          </p:cNvSpPr>
          <p:nvPr>
            <p:ph type="body" idx="1"/>
          </p:nvPr>
        </p:nvSpPr>
        <p:spPr>
          <a:xfrm>
            <a:off x="457200" y="1439678"/>
            <a:ext cx="8229600" cy="496112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sz="2800"/>
              <a:t>Sequence diagrams are part of the UML and are used to model the </a:t>
            </a:r>
            <a:r>
              <a:rPr lang="en-US" sz="2800" b="1">
                <a:solidFill>
                  <a:srgbClr val="C00000"/>
                </a:solidFill>
              </a:rPr>
              <a:t>interactions</a:t>
            </a:r>
            <a:r>
              <a:rPr lang="en-US" sz="2800"/>
              <a:t> between the actors and the objects showing their </a:t>
            </a:r>
            <a:r>
              <a:rPr lang="en-US" sz="2800" b="1">
                <a:solidFill>
                  <a:srgbClr val="C00000"/>
                </a:solidFill>
              </a:rPr>
              <a:t>behavior </a:t>
            </a:r>
            <a:r>
              <a:rPr lang="en-US" sz="2800"/>
              <a:t>within a system</a:t>
            </a:r>
            <a:endParaRPr/>
          </a:p>
          <a:p>
            <a:pPr marL="342900" lvl="0" indent="-342900" algn="l" rtl="0">
              <a:lnSpc>
                <a:spcPct val="100000"/>
              </a:lnSpc>
              <a:spcBef>
                <a:spcPts val="560"/>
              </a:spcBef>
              <a:spcAft>
                <a:spcPts val="0"/>
              </a:spcAft>
              <a:buClr>
                <a:schemeClr val="dk1"/>
              </a:buClr>
              <a:buSzPts val="2800"/>
              <a:buChar char="•"/>
            </a:pPr>
            <a:r>
              <a:rPr lang="en-US" sz="2800"/>
              <a:t>A sequence diagram shows the </a:t>
            </a:r>
            <a:r>
              <a:rPr lang="en-US" sz="2800" b="1">
                <a:solidFill>
                  <a:srgbClr val="C00000"/>
                </a:solidFill>
              </a:rPr>
              <a:t>sequence of interactions</a:t>
            </a:r>
            <a:r>
              <a:rPr lang="en-US" sz="2800"/>
              <a:t> that take place during a particular use case or use case instance (</a:t>
            </a:r>
            <a:r>
              <a:rPr lang="en-US" sz="2800" b="1">
                <a:solidFill>
                  <a:srgbClr val="C00000"/>
                </a:solidFill>
              </a:rPr>
              <a:t>scenario</a:t>
            </a:r>
            <a:r>
              <a:rPr lang="en-US" sz="2800"/>
              <a:t>)</a:t>
            </a:r>
            <a:endParaRPr/>
          </a:p>
          <a:p>
            <a:pPr marL="342900" lvl="0" indent="-342900" algn="l" rtl="0">
              <a:lnSpc>
                <a:spcPct val="100000"/>
              </a:lnSpc>
              <a:spcBef>
                <a:spcPts val="560"/>
              </a:spcBef>
              <a:spcAft>
                <a:spcPts val="0"/>
              </a:spcAft>
              <a:buClr>
                <a:schemeClr val="dk1"/>
              </a:buClr>
              <a:buSzPts val="2800"/>
              <a:buChar char="•"/>
            </a:pPr>
            <a:r>
              <a:rPr lang="en-US" sz="2800"/>
              <a:t>The </a:t>
            </a:r>
            <a:r>
              <a:rPr lang="en-US" sz="2800" b="1">
                <a:solidFill>
                  <a:srgbClr val="C00000"/>
                </a:solidFill>
              </a:rPr>
              <a:t>objects and actors </a:t>
            </a:r>
            <a:r>
              <a:rPr lang="en-US" sz="2800"/>
              <a:t>involved are listed along the top of the diagram, with a dotted line drawn vertically from these</a:t>
            </a:r>
            <a:endParaRPr/>
          </a:p>
          <a:p>
            <a:pPr marL="342900" lvl="0" indent="-342900" algn="l" rtl="0">
              <a:lnSpc>
                <a:spcPct val="100000"/>
              </a:lnSpc>
              <a:spcBef>
                <a:spcPts val="560"/>
              </a:spcBef>
              <a:spcAft>
                <a:spcPts val="0"/>
              </a:spcAft>
              <a:buClr>
                <a:schemeClr val="dk1"/>
              </a:buClr>
              <a:buSzPts val="2800"/>
              <a:buChar char="•"/>
            </a:pPr>
            <a:r>
              <a:rPr lang="en-US" sz="2800"/>
              <a:t>Interactions between objects are indicated by annotated arrows</a:t>
            </a:r>
            <a:endParaRPr/>
          </a:p>
          <a:p>
            <a:pPr marL="342900" lvl="0" indent="-165100" algn="l" rtl="0">
              <a:lnSpc>
                <a:spcPct val="100000"/>
              </a:lnSpc>
              <a:spcBef>
                <a:spcPts val="560"/>
              </a:spcBef>
              <a:spcAft>
                <a:spcPts val="0"/>
              </a:spcAft>
              <a:buClr>
                <a:schemeClr val="dk1"/>
              </a:buClr>
              <a:buSzPts val="2800"/>
              <a:buNone/>
            </a:pPr>
            <a:endParaRPr sz="2800"/>
          </a:p>
        </p:txBody>
      </p:sp>
      <p:sp>
        <p:nvSpPr>
          <p:cNvPr id="653" name="Google Shape;653;p5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54" name="Google Shape;654;p5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55" name="Google Shape;655;p5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54"/>
          <p:cNvPicPr preferRelativeResize="0">
            <a:picLocks noGrp="1"/>
          </p:cNvPicPr>
          <p:nvPr>
            <p:ph type="body" idx="1"/>
          </p:nvPr>
        </p:nvPicPr>
        <p:blipFill rotWithShape="1">
          <a:blip r:embed="rId3">
            <a:alphaModFix/>
          </a:blip>
          <a:srcRect/>
          <a:stretch/>
        </p:blipFill>
        <p:spPr>
          <a:xfrm>
            <a:off x="1550670" y="1760061"/>
            <a:ext cx="5791200" cy="4343400"/>
          </a:xfrm>
          <a:prstGeom prst="rect">
            <a:avLst/>
          </a:prstGeom>
          <a:noFill/>
          <a:ln>
            <a:noFill/>
          </a:ln>
        </p:spPr>
      </p:pic>
      <p:sp>
        <p:nvSpPr>
          <p:cNvPr id="661" name="Google Shape;661;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Sequence Diagram Syntax</a:t>
            </a:r>
            <a:endParaRPr/>
          </a:p>
        </p:txBody>
      </p:sp>
      <p:sp>
        <p:nvSpPr>
          <p:cNvPr id="662" name="Google Shape;662;p5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63" name="Google Shape;663;p5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64" name="Google Shape;664;p5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pic>
        <p:nvPicPr>
          <p:cNvPr id="665" name="Google Shape;665;p54"/>
          <p:cNvPicPr preferRelativeResize="0"/>
          <p:nvPr/>
        </p:nvPicPr>
        <p:blipFill rotWithShape="1">
          <a:blip r:embed="rId4">
            <a:alphaModFix/>
          </a:blip>
          <a:srcRect/>
          <a:stretch/>
        </p:blipFill>
        <p:spPr>
          <a:xfrm>
            <a:off x="66675" y="1524000"/>
            <a:ext cx="1905000" cy="1362075"/>
          </a:xfrm>
          <a:prstGeom prst="rect">
            <a:avLst/>
          </a:prstGeom>
          <a:noFill/>
          <a:ln>
            <a:noFill/>
          </a:ln>
        </p:spPr>
      </p:pic>
      <p:pic>
        <p:nvPicPr>
          <p:cNvPr id="666" name="Google Shape;666;p54"/>
          <p:cNvPicPr preferRelativeResize="0"/>
          <p:nvPr/>
        </p:nvPicPr>
        <p:blipFill rotWithShape="1">
          <a:blip r:embed="rId5">
            <a:alphaModFix/>
          </a:blip>
          <a:srcRect/>
          <a:stretch/>
        </p:blipFill>
        <p:spPr>
          <a:xfrm>
            <a:off x="6983305" y="1483300"/>
            <a:ext cx="2121264" cy="1658526"/>
          </a:xfrm>
          <a:prstGeom prst="rect">
            <a:avLst/>
          </a:prstGeom>
          <a:noFill/>
          <a:ln>
            <a:noFill/>
          </a:ln>
        </p:spPr>
      </p:pic>
      <p:cxnSp>
        <p:nvCxnSpPr>
          <p:cNvPr id="667" name="Google Shape;667;p54"/>
          <p:cNvCxnSpPr/>
          <p:nvPr/>
        </p:nvCxnSpPr>
        <p:spPr>
          <a:xfrm flipH="1">
            <a:off x="5486400" y="1719950"/>
            <a:ext cx="1511420" cy="566050"/>
          </a:xfrm>
          <a:prstGeom prst="straightConnector1">
            <a:avLst/>
          </a:prstGeom>
          <a:noFill/>
          <a:ln w="38100" cap="flat" cmpd="sng">
            <a:solidFill>
              <a:srgbClr val="C00000"/>
            </a:solidFill>
            <a:prstDash val="solid"/>
            <a:round/>
            <a:headEnd type="none" w="sm" len="sm"/>
            <a:tailEnd type="triangle" w="med" len="med"/>
          </a:ln>
        </p:spPr>
      </p:cxnSp>
      <p:sp>
        <p:nvSpPr>
          <p:cNvPr id="668" name="Google Shape;668;p54"/>
          <p:cNvSpPr txBox="1"/>
          <p:nvPr/>
        </p:nvSpPr>
        <p:spPr>
          <a:xfrm>
            <a:off x="7026847" y="3160488"/>
            <a:ext cx="200829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Related Use Case Description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Syntax/Notation Details</a:t>
            </a:r>
            <a:endParaRPr/>
          </a:p>
        </p:txBody>
      </p:sp>
      <p:sp>
        <p:nvSpPr>
          <p:cNvPr id="674" name="Google Shape;674;p5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75" name="Google Shape;675;p5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76" name="Google Shape;676;p5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
        <p:nvSpPr>
          <p:cNvPr id="677" name="Google Shape;677;p55"/>
          <p:cNvSpPr txBox="1">
            <a:spLocks noGrp="1"/>
          </p:cNvSpPr>
          <p:nvPr>
            <p:ph type="body" idx="1"/>
          </p:nvPr>
        </p:nvSpPr>
        <p:spPr>
          <a:xfrm>
            <a:off x="457200" y="1600200"/>
            <a:ext cx="8458200" cy="4228850"/>
          </a:xfrm>
          <a:prstGeom prst="rect">
            <a:avLst/>
          </a:prstGeom>
          <a:noFill/>
          <a:ln>
            <a:noFill/>
          </a:ln>
        </p:spPr>
        <p:txBody>
          <a:bodyPr spcFirstLastPara="1" wrap="square" lIns="91425" tIns="45700" rIns="91425" bIns="45700" anchor="t" anchorCtr="0">
            <a:spAutoFit/>
          </a:bodyPr>
          <a:lstStyle/>
          <a:p>
            <a:pPr marL="342900" lvl="0" indent="-342900" algn="l" rtl="0">
              <a:lnSpc>
                <a:spcPct val="100000"/>
              </a:lnSpc>
              <a:spcBef>
                <a:spcPts val="0"/>
              </a:spcBef>
              <a:spcAft>
                <a:spcPts val="0"/>
              </a:spcAft>
              <a:buClr>
                <a:srgbClr val="C00000"/>
              </a:buClr>
              <a:buSzPts val="2800"/>
              <a:buChar char="•"/>
            </a:pPr>
            <a:r>
              <a:rPr lang="en-US" sz="2800" b="1">
                <a:solidFill>
                  <a:srgbClr val="C00000"/>
                </a:solidFill>
              </a:rPr>
              <a:t>Lifeline</a:t>
            </a:r>
            <a:r>
              <a:rPr lang="en-US" sz="2800">
                <a:solidFill>
                  <a:srgbClr val="FF0000"/>
                </a:solidFill>
              </a:rPr>
              <a:t> </a:t>
            </a:r>
            <a:r>
              <a:rPr lang="en-US" sz="2800"/>
              <a:t>represents an individual participant (or object) in the interaction</a:t>
            </a:r>
            <a:endParaRPr sz="2800"/>
          </a:p>
          <a:p>
            <a:pPr marL="342900" lvl="0" indent="-342900" algn="l" rtl="0">
              <a:lnSpc>
                <a:spcPct val="100000"/>
              </a:lnSpc>
              <a:spcBef>
                <a:spcPts val="560"/>
              </a:spcBef>
              <a:spcAft>
                <a:spcPts val="0"/>
              </a:spcAft>
              <a:buClr>
                <a:srgbClr val="C00000"/>
              </a:buClr>
              <a:buSzPts val="2800"/>
              <a:buChar char="•"/>
            </a:pPr>
            <a:r>
              <a:rPr lang="en-US" sz="2800" b="1">
                <a:solidFill>
                  <a:srgbClr val="C00000"/>
                </a:solidFill>
              </a:rPr>
              <a:t>Focus of control (activation)</a:t>
            </a:r>
            <a:r>
              <a:rPr lang="en-US" sz="2800" b="1">
                <a:solidFill>
                  <a:srgbClr val="FF0000"/>
                </a:solidFill>
              </a:rPr>
              <a:t> </a:t>
            </a:r>
            <a:r>
              <a:rPr lang="en-US" sz="2800"/>
              <a:t>specifies a behavior or interaction within the lifeline also known as execution specification</a:t>
            </a:r>
            <a:endParaRPr sz="2800" b="1">
              <a:solidFill>
                <a:srgbClr val="C00000"/>
              </a:solidFill>
            </a:endParaRPr>
          </a:p>
          <a:p>
            <a:pPr marL="342900" lvl="0" indent="-342900" algn="l" rtl="0">
              <a:lnSpc>
                <a:spcPct val="100000"/>
              </a:lnSpc>
              <a:spcBef>
                <a:spcPts val="560"/>
              </a:spcBef>
              <a:spcAft>
                <a:spcPts val="0"/>
              </a:spcAft>
              <a:buClr>
                <a:srgbClr val="C00000"/>
              </a:buClr>
              <a:buSzPts val="2800"/>
              <a:buChar char="•"/>
            </a:pPr>
            <a:r>
              <a:rPr lang="en-US" sz="2800" b="1">
                <a:solidFill>
                  <a:srgbClr val="C00000"/>
                </a:solidFill>
              </a:rPr>
              <a:t>Message</a:t>
            </a:r>
            <a:r>
              <a:rPr lang="en-US" sz="2800"/>
              <a:t> defines a particular </a:t>
            </a:r>
            <a:r>
              <a:rPr lang="en-US" sz="2800" b="1">
                <a:solidFill>
                  <a:srgbClr val="C00000"/>
                </a:solidFill>
              </a:rPr>
              <a:t>communication </a:t>
            </a:r>
            <a:r>
              <a:rPr lang="en-US" sz="2800"/>
              <a:t>between lifelines of an interaction</a:t>
            </a:r>
            <a:endParaRPr/>
          </a:p>
          <a:p>
            <a:pPr marL="342900" lvl="0" indent="-342900" algn="l" rtl="0">
              <a:lnSpc>
                <a:spcPct val="100000"/>
              </a:lnSpc>
              <a:spcBef>
                <a:spcPts val="560"/>
              </a:spcBef>
              <a:spcAft>
                <a:spcPts val="0"/>
              </a:spcAft>
              <a:buClr>
                <a:schemeClr val="dk1"/>
              </a:buClr>
              <a:buSzPts val="2800"/>
              <a:buChar char="•"/>
            </a:pPr>
            <a:r>
              <a:rPr lang="en-US" sz="2800"/>
              <a:t>Examples of communication: raising a signal, invoking an operation, creating or destroying an instance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Types of Message</a:t>
            </a:r>
            <a:endParaRPr/>
          </a:p>
        </p:txBody>
      </p:sp>
      <p:sp>
        <p:nvSpPr>
          <p:cNvPr id="684" name="Google Shape;684;p56"/>
          <p:cNvSpPr txBox="1">
            <a:spLocks noGrp="1"/>
          </p:cNvSpPr>
          <p:nvPr>
            <p:ph type="body" idx="1"/>
          </p:nvPr>
        </p:nvSpPr>
        <p:spPr>
          <a:xfrm>
            <a:off x="290286" y="1439678"/>
            <a:ext cx="8396514" cy="4983162"/>
          </a:xfrm>
          <a:prstGeom prst="rect">
            <a:avLst/>
          </a:prstGeom>
          <a:noFill/>
          <a:ln>
            <a:noFill/>
          </a:ln>
        </p:spPr>
        <p:txBody>
          <a:bodyPr spcFirstLastPara="1" wrap="square" lIns="91425" tIns="45700" rIns="91425" bIns="45700" anchor="t" anchorCtr="0">
            <a:normAutofit fontScale="47500" lnSpcReduction="20000"/>
          </a:bodyPr>
          <a:lstStyle/>
          <a:p>
            <a:pPr marL="342900" lvl="0" indent="-342900" algn="l" rtl="0">
              <a:lnSpc>
                <a:spcPct val="100000"/>
              </a:lnSpc>
              <a:spcBef>
                <a:spcPts val="0"/>
              </a:spcBef>
              <a:spcAft>
                <a:spcPts val="0"/>
              </a:spcAft>
              <a:buClr>
                <a:srgbClr val="C00000"/>
              </a:buClr>
              <a:buSzPct val="100000"/>
              <a:buChar char="•"/>
            </a:pPr>
            <a:r>
              <a:rPr lang="en-US" sz="4600" b="1">
                <a:solidFill>
                  <a:srgbClr val="C00000"/>
                </a:solidFill>
              </a:rPr>
              <a:t>Synchronous</a:t>
            </a:r>
            <a:r>
              <a:rPr lang="en-US" sz="4600"/>
              <a:t>:</a:t>
            </a:r>
            <a:endParaRPr/>
          </a:p>
          <a:p>
            <a:pPr marL="742950" lvl="1" indent="-285750" algn="l" rtl="0">
              <a:lnSpc>
                <a:spcPct val="100000"/>
              </a:lnSpc>
              <a:spcBef>
                <a:spcPts val="437"/>
              </a:spcBef>
              <a:spcAft>
                <a:spcPts val="0"/>
              </a:spcAft>
              <a:buClr>
                <a:schemeClr val="dk1"/>
              </a:buClr>
              <a:buSzPct val="100000"/>
              <a:buChar char="–"/>
            </a:pPr>
            <a:r>
              <a:rPr lang="en-US" sz="4600"/>
              <a:t>If a caller sends a </a:t>
            </a:r>
            <a:r>
              <a:rPr lang="en-US" sz="4600">
                <a:solidFill>
                  <a:srgbClr val="C00000"/>
                </a:solidFill>
              </a:rPr>
              <a:t>synchronous message</a:t>
            </a:r>
            <a:r>
              <a:rPr lang="en-US" sz="4600"/>
              <a:t> (in sequence), it must wait until the message is done before it proceeds with its business</a:t>
            </a:r>
            <a:endParaRPr/>
          </a:p>
          <a:p>
            <a:pPr marL="342900" lvl="0" indent="-342900" algn="l" rtl="0">
              <a:lnSpc>
                <a:spcPct val="100000"/>
              </a:lnSpc>
              <a:spcBef>
                <a:spcPts val="437"/>
              </a:spcBef>
              <a:spcAft>
                <a:spcPts val="0"/>
              </a:spcAft>
              <a:buClr>
                <a:srgbClr val="C00000"/>
              </a:buClr>
              <a:buSzPct val="100000"/>
              <a:buChar char="•"/>
            </a:pPr>
            <a:r>
              <a:rPr lang="en-US" sz="4600" b="1">
                <a:solidFill>
                  <a:srgbClr val="C00000"/>
                </a:solidFill>
              </a:rPr>
              <a:t>Asynchronous</a:t>
            </a:r>
            <a:r>
              <a:rPr lang="en-US" sz="4600"/>
              <a:t>:  </a:t>
            </a:r>
            <a:endParaRPr/>
          </a:p>
          <a:p>
            <a:pPr marL="742950" lvl="1" indent="-285750" algn="l" rtl="0">
              <a:lnSpc>
                <a:spcPct val="100000"/>
              </a:lnSpc>
              <a:spcBef>
                <a:spcPts val="437"/>
              </a:spcBef>
              <a:spcAft>
                <a:spcPts val="0"/>
              </a:spcAft>
              <a:buClr>
                <a:schemeClr val="dk1"/>
              </a:buClr>
              <a:buSzPct val="100000"/>
              <a:buChar char="–"/>
            </a:pPr>
            <a:r>
              <a:rPr lang="en-US" sz="4600"/>
              <a:t>If a caller sends an </a:t>
            </a:r>
            <a:r>
              <a:rPr lang="en-US" sz="4600">
                <a:solidFill>
                  <a:srgbClr val="C00000"/>
                </a:solidFill>
              </a:rPr>
              <a:t>asynchronous message</a:t>
            </a:r>
            <a:r>
              <a:rPr lang="en-US" sz="4600"/>
              <a:t>, it can continue processing and does not have to wait for a response</a:t>
            </a:r>
            <a:endParaRPr/>
          </a:p>
          <a:p>
            <a:pPr marL="742950" lvl="1" indent="-285750" algn="l" rtl="0">
              <a:lnSpc>
                <a:spcPct val="100000"/>
              </a:lnSpc>
              <a:spcBef>
                <a:spcPts val="437"/>
              </a:spcBef>
              <a:spcAft>
                <a:spcPts val="0"/>
              </a:spcAft>
              <a:buClr>
                <a:schemeClr val="dk1"/>
              </a:buClr>
              <a:buSzPct val="100000"/>
              <a:buChar char="–"/>
            </a:pPr>
            <a:r>
              <a:rPr lang="en-US" sz="4600"/>
              <a:t>Usually used in </a:t>
            </a:r>
            <a:r>
              <a:rPr lang="en-US" sz="4600">
                <a:solidFill>
                  <a:srgbClr val="C00000"/>
                </a:solidFill>
              </a:rPr>
              <a:t>multithreaded applications </a:t>
            </a:r>
            <a:r>
              <a:rPr lang="en-US" sz="4600"/>
              <a:t>and in message-oriented middleware</a:t>
            </a:r>
            <a:endParaRPr/>
          </a:p>
          <a:p>
            <a:pPr marL="342900" lvl="0" indent="-342900" algn="l" rtl="0">
              <a:lnSpc>
                <a:spcPct val="100000"/>
              </a:lnSpc>
              <a:spcBef>
                <a:spcPts val="437"/>
              </a:spcBef>
              <a:spcAft>
                <a:spcPts val="0"/>
              </a:spcAft>
              <a:buClr>
                <a:srgbClr val="C00000"/>
              </a:buClr>
              <a:buSzPct val="100000"/>
              <a:buChar char="•"/>
            </a:pPr>
            <a:r>
              <a:rPr lang="en-US" sz="4600" b="1">
                <a:solidFill>
                  <a:srgbClr val="C00000"/>
                </a:solidFill>
              </a:rPr>
              <a:t>Return message</a:t>
            </a:r>
            <a:r>
              <a:rPr lang="en-US" sz="4600"/>
              <a:t>: </a:t>
            </a:r>
            <a:endParaRPr/>
          </a:p>
          <a:p>
            <a:pPr marL="742950" lvl="1" indent="-285750" algn="l" rtl="0">
              <a:lnSpc>
                <a:spcPct val="100000"/>
              </a:lnSpc>
              <a:spcBef>
                <a:spcPts val="437"/>
              </a:spcBef>
              <a:spcAft>
                <a:spcPts val="0"/>
              </a:spcAft>
              <a:buClr>
                <a:schemeClr val="dk1"/>
              </a:buClr>
              <a:buSzPct val="100000"/>
              <a:buChar char="–"/>
            </a:pPr>
            <a:r>
              <a:rPr lang="en-US" sz="4600"/>
              <a:t>Return messages are an </a:t>
            </a:r>
            <a:r>
              <a:rPr lang="en-US" sz="4600">
                <a:solidFill>
                  <a:srgbClr val="C00000"/>
                </a:solidFill>
              </a:rPr>
              <a:t>optional</a:t>
            </a:r>
            <a:r>
              <a:rPr lang="en-US" sz="4600"/>
              <a:t> part of a sequence diagram</a:t>
            </a:r>
            <a:endParaRPr/>
          </a:p>
          <a:p>
            <a:pPr marL="742950" lvl="1" indent="-285750" algn="l" rtl="0">
              <a:lnSpc>
                <a:spcPct val="100000"/>
              </a:lnSpc>
              <a:spcBef>
                <a:spcPts val="437"/>
              </a:spcBef>
              <a:spcAft>
                <a:spcPts val="0"/>
              </a:spcAft>
              <a:buClr>
                <a:schemeClr val="dk1"/>
              </a:buClr>
              <a:buSzPct val="100000"/>
              <a:buChar char="–"/>
            </a:pPr>
            <a:r>
              <a:rPr lang="en-US" sz="4600"/>
              <a:t>The use of return messages depends on the level of detail/abstraction that is being modeled </a:t>
            </a:r>
            <a:endParaRPr/>
          </a:p>
          <a:p>
            <a:pPr marL="742950" lvl="1" indent="-285750" algn="l" rtl="0">
              <a:lnSpc>
                <a:spcPct val="100000"/>
              </a:lnSpc>
              <a:spcBef>
                <a:spcPts val="437"/>
              </a:spcBef>
              <a:spcAft>
                <a:spcPts val="0"/>
              </a:spcAft>
              <a:buClr>
                <a:schemeClr val="dk1"/>
              </a:buClr>
              <a:buSzPct val="100000"/>
              <a:buChar char="–"/>
            </a:pPr>
            <a:r>
              <a:rPr lang="en-US" sz="4600"/>
              <a:t>Return messages are useful if finer detail is required; otherwise, the invocation message is sufficient </a:t>
            </a:r>
            <a:endParaRPr/>
          </a:p>
          <a:p>
            <a:pPr marL="457200" lvl="1" indent="0" algn="l" rtl="0">
              <a:lnSpc>
                <a:spcPct val="100000"/>
              </a:lnSpc>
              <a:spcBef>
                <a:spcPts val="323"/>
              </a:spcBef>
              <a:spcAft>
                <a:spcPts val="0"/>
              </a:spcAft>
              <a:buClr>
                <a:srgbClr val="C00000"/>
              </a:buClr>
              <a:buSzPct val="100000"/>
              <a:buNone/>
            </a:pPr>
            <a:r>
              <a:rPr lang="en-US" sz="3400">
                <a:solidFill>
                  <a:srgbClr val="C00000"/>
                </a:solidFill>
              </a:rPr>
              <a:t>(Source: https://www.ibm.com/developerworks/rational/library/3101.html)</a:t>
            </a:r>
            <a:endParaRPr sz="3400">
              <a:solidFill>
                <a:srgbClr val="C00000"/>
              </a:solidFill>
            </a:endParaRPr>
          </a:p>
        </p:txBody>
      </p:sp>
      <p:sp>
        <p:nvSpPr>
          <p:cNvPr id="685" name="Google Shape;685;p5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86" name="Google Shape;686;p5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87" name="Google Shape;687;p5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Message in Sequence Diagram</a:t>
            </a:r>
            <a:endParaRPr/>
          </a:p>
        </p:txBody>
      </p:sp>
      <p:sp>
        <p:nvSpPr>
          <p:cNvPr id="693" name="Google Shape;693;p57"/>
          <p:cNvSpPr txBox="1">
            <a:spLocks noGrp="1"/>
          </p:cNvSpPr>
          <p:nvPr>
            <p:ph type="body" idx="1"/>
          </p:nvPr>
        </p:nvSpPr>
        <p:spPr>
          <a:xfrm>
            <a:off x="76200" y="1600201"/>
            <a:ext cx="6477000" cy="2918088"/>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sz="2400"/>
              <a:t>To show an object (lifeline) sending a message to another object, draw a line to the receiving object with a </a:t>
            </a:r>
            <a:r>
              <a:rPr lang="en-US" sz="2400">
                <a:solidFill>
                  <a:srgbClr val="C00000"/>
                </a:solidFill>
              </a:rPr>
              <a:t>solid arrowhead </a:t>
            </a:r>
            <a:r>
              <a:rPr lang="en-US" sz="2400"/>
              <a:t>(if a </a:t>
            </a:r>
            <a:r>
              <a:rPr lang="en-US" sz="2400" b="1">
                <a:solidFill>
                  <a:srgbClr val="C00000"/>
                </a:solidFill>
              </a:rPr>
              <a:t>synchronous</a:t>
            </a:r>
            <a:r>
              <a:rPr lang="en-US" sz="2400"/>
              <a:t> call operation) or with a </a:t>
            </a:r>
            <a:r>
              <a:rPr lang="en-US" sz="2400">
                <a:solidFill>
                  <a:srgbClr val="C00000"/>
                </a:solidFill>
              </a:rPr>
              <a:t>stick arrowhead</a:t>
            </a:r>
            <a:r>
              <a:rPr lang="en-US" sz="2400"/>
              <a:t> (if an </a:t>
            </a:r>
            <a:r>
              <a:rPr lang="en-US" sz="2400" b="1">
                <a:solidFill>
                  <a:srgbClr val="C00000"/>
                </a:solidFill>
              </a:rPr>
              <a:t>asynchronous</a:t>
            </a:r>
            <a:r>
              <a:rPr lang="en-US" sz="2400"/>
              <a:t> signal). </a:t>
            </a:r>
            <a:endParaRPr/>
          </a:p>
          <a:p>
            <a:pPr marL="342900" lvl="0" indent="-342900" algn="l" rtl="0">
              <a:lnSpc>
                <a:spcPct val="100000"/>
              </a:lnSpc>
              <a:spcBef>
                <a:spcPts val="408"/>
              </a:spcBef>
              <a:spcAft>
                <a:spcPts val="0"/>
              </a:spcAft>
              <a:buClr>
                <a:schemeClr val="dk1"/>
              </a:buClr>
              <a:buSzPct val="100000"/>
              <a:buChar char="•"/>
            </a:pPr>
            <a:r>
              <a:rPr lang="en-US" sz="2400"/>
              <a:t>Besides message calls, there are </a:t>
            </a:r>
            <a:r>
              <a:rPr lang="en-US" sz="2400" b="1">
                <a:solidFill>
                  <a:srgbClr val="C00000"/>
                </a:solidFill>
              </a:rPr>
              <a:t>return messages</a:t>
            </a:r>
            <a:r>
              <a:rPr lang="en-US" sz="2400"/>
              <a:t>. These return messages are </a:t>
            </a:r>
            <a:r>
              <a:rPr lang="en-US" sz="2400" b="1">
                <a:solidFill>
                  <a:srgbClr val="C00000"/>
                </a:solidFill>
              </a:rPr>
              <a:t>optional</a:t>
            </a:r>
            <a:r>
              <a:rPr lang="en-US" sz="2400"/>
              <a:t>; a return message is drawn as a dotted line with an open arrowhead back to the originating lifeline, and above this dotted line you place the return value from the operation. </a:t>
            </a:r>
            <a:endParaRPr/>
          </a:p>
          <a:p>
            <a:pPr marL="342900" lvl="0" indent="-213359" algn="l" rtl="0">
              <a:lnSpc>
                <a:spcPct val="100000"/>
              </a:lnSpc>
              <a:spcBef>
                <a:spcPts val="408"/>
              </a:spcBef>
              <a:spcAft>
                <a:spcPts val="0"/>
              </a:spcAft>
              <a:buClr>
                <a:schemeClr val="dk1"/>
              </a:buClr>
              <a:buSzPct val="100000"/>
              <a:buNone/>
            </a:pPr>
            <a:endParaRPr sz="2400"/>
          </a:p>
        </p:txBody>
      </p:sp>
      <p:sp>
        <p:nvSpPr>
          <p:cNvPr id="694" name="Google Shape;694;p5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695" name="Google Shape;695;p5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696" name="Google Shape;696;p5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697" name="Google Shape;697;p57"/>
          <p:cNvSpPr txBox="1"/>
          <p:nvPr/>
        </p:nvSpPr>
        <p:spPr>
          <a:xfrm>
            <a:off x="457200" y="4116873"/>
            <a:ext cx="7772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Source: https://www.ibm.com/developerworks/rational/library/3101.html</a:t>
            </a:r>
            <a:endParaRPr sz="1400" b="0" i="0" u="none" strike="noStrike" cap="none">
              <a:solidFill>
                <a:srgbClr val="000000"/>
              </a:solidFill>
              <a:latin typeface="Arial"/>
              <a:ea typeface="Arial"/>
              <a:cs typeface="Arial"/>
              <a:sym typeface="Arial"/>
            </a:endParaRPr>
          </a:p>
        </p:txBody>
      </p:sp>
      <p:pic>
        <p:nvPicPr>
          <p:cNvPr id="698" name="Google Shape;698;p57"/>
          <p:cNvPicPr preferRelativeResize="0"/>
          <p:nvPr/>
        </p:nvPicPr>
        <p:blipFill rotWithShape="1">
          <a:blip r:embed="rId3">
            <a:alphaModFix/>
          </a:blip>
          <a:srcRect/>
          <a:stretch/>
        </p:blipFill>
        <p:spPr>
          <a:xfrm>
            <a:off x="6553200" y="1686554"/>
            <a:ext cx="2438400" cy="1542275"/>
          </a:xfrm>
          <a:prstGeom prst="rect">
            <a:avLst/>
          </a:prstGeom>
          <a:noFill/>
          <a:ln>
            <a:noFill/>
          </a:ln>
        </p:spPr>
      </p:pic>
      <p:sp>
        <p:nvSpPr>
          <p:cNvPr id="699" name="Google Shape;699;p57"/>
          <p:cNvSpPr txBox="1"/>
          <p:nvPr/>
        </p:nvSpPr>
        <p:spPr>
          <a:xfrm>
            <a:off x="5653314" y="5420982"/>
            <a:ext cx="3479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Source: Arlow and Neustadt (2002)</a:t>
            </a:r>
            <a:endParaRPr sz="1400" b="0" i="0" u="none" strike="noStrike" cap="none">
              <a:solidFill>
                <a:srgbClr val="000000"/>
              </a:solidFill>
              <a:latin typeface="Arial"/>
              <a:ea typeface="Arial"/>
              <a:cs typeface="Arial"/>
              <a:sym typeface="Arial"/>
            </a:endParaRPr>
          </a:p>
        </p:txBody>
      </p:sp>
      <p:pic>
        <p:nvPicPr>
          <p:cNvPr id="700" name="Google Shape;700;p57"/>
          <p:cNvPicPr preferRelativeResize="0"/>
          <p:nvPr/>
        </p:nvPicPr>
        <p:blipFill rotWithShape="1">
          <a:blip r:embed="rId4">
            <a:alphaModFix/>
          </a:blip>
          <a:srcRect/>
          <a:stretch/>
        </p:blipFill>
        <p:spPr>
          <a:xfrm>
            <a:off x="449695" y="4493730"/>
            <a:ext cx="5261328" cy="19070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Iteration in Sequence Diagram</a:t>
            </a:r>
            <a:endParaRPr/>
          </a:p>
        </p:txBody>
      </p:sp>
      <p:pic>
        <p:nvPicPr>
          <p:cNvPr id="706" name="Google Shape;706;p58"/>
          <p:cNvPicPr preferRelativeResize="0">
            <a:picLocks noGrp="1"/>
          </p:cNvPicPr>
          <p:nvPr>
            <p:ph type="body" idx="1"/>
          </p:nvPr>
        </p:nvPicPr>
        <p:blipFill rotWithShape="1">
          <a:blip r:embed="rId3">
            <a:alphaModFix/>
          </a:blip>
          <a:srcRect/>
          <a:stretch/>
        </p:blipFill>
        <p:spPr>
          <a:xfrm>
            <a:off x="2119312" y="1848644"/>
            <a:ext cx="4905375" cy="4029075"/>
          </a:xfrm>
          <a:prstGeom prst="rect">
            <a:avLst/>
          </a:prstGeom>
          <a:noFill/>
          <a:ln>
            <a:noFill/>
          </a:ln>
        </p:spPr>
      </p:pic>
      <p:sp>
        <p:nvSpPr>
          <p:cNvPr id="707" name="Google Shape;707;p5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08" name="Google Shape;708;p5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09" name="Google Shape;709;p5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pic>
        <p:nvPicPr>
          <p:cNvPr id="710" name="Google Shape;710;p58"/>
          <p:cNvPicPr preferRelativeResize="0"/>
          <p:nvPr/>
        </p:nvPicPr>
        <p:blipFill rotWithShape="1">
          <a:blip r:embed="rId4">
            <a:alphaModFix/>
          </a:blip>
          <a:srcRect/>
          <a:stretch/>
        </p:blipFill>
        <p:spPr>
          <a:xfrm>
            <a:off x="152400" y="1590254"/>
            <a:ext cx="1828800" cy="1628775"/>
          </a:xfrm>
          <a:prstGeom prst="rect">
            <a:avLst/>
          </a:prstGeom>
          <a:noFill/>
          <a:ln>
            <a:noFill/>
          </a:ln>
        </p:spPr>
      </p:pic>
      <p:cxnSp>
        <p:nvCxnSpPr>
          <p:cNvPr id="711" name="Google Shape;711;p58"/>
          <p:cNvCxnSpPr/>
          <p:nvPr/>
        </p:nvCxnSpPr>
        <p:spPr>
          <a:xfrm rot="10800000" flipH="1">
            <a:off x="5105400" y="5461616"/>
            <a:ext cx="455728" cy="447969"/>
          </a:xfrm>
          <a:prstGeom prst="straightConnector1">
            <a:avLst/>
          </a:prstGeom>
          <a:noFill/>
          <a:ln w="38100" cap="flat" cmpd="sng">
            <a:solidFill>
              <a:srgbClr val="C00000"/>
            </a:solidFill>
            <a:prstDash val="solid"/>
            <a:round/>
            <a:headEnd type="none" w="sm" len="sm"/>
            <a:tailEnd type="triangle" w="med" len="med"/>
          </a:ln>
        </p:spPr>
      </p:cxnSp>
      <p:sp>
        <p:nvSpPr>
          <p:cNvPr id="712" name="Google Shape;712;p58"/>
          <p:cNvSpPr txBox="1"/>
          <p:nvPr/>
        </p:nvSpPr>
        <p:spPr>
          <a:xfrm>
            <a:off x="4647464" y="5863812"/>
            <a:ext cx="1371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guard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Branching and Self-Delegation</a:t>
            </a:r>
            <a:endParaRPr/>
          </a:p>
        </p:txBody>
      </p:sp>
      <p:pic>
        <p:nvPicPr>
          <p:cNvPr id="718" name="Google Shape;718;p59"/>
          <p:cNvPicPr preferRelativeResize="0">
            <a:picLocks noGrp="1"/>
          </p:cNvPicPr>
          <p:nvPr>
            <p:ph type="body" idx="1"/>
          </p:nvPr>
        </p:nvPicPr>
        <p:blipFill rotWithShape="1">
          <a:blip r:embed="rId3">
            <a:alphaModFix/>
          </a:blip>
          <a:srcRect/>
          <a:stretch/>
        </p:blipFill>
        <p:spPr>
          <a:xfrm>
            <a:off x="914400" y="1734016"/>
            <a:ext cx="5937427" cy="4525963"/>
          </a:xfrm>
          <a:prstGeom prst="rect">
            <a:avLst/>
          </a:prstGeom>
          <a:noFill/>
          <a:ln>
            <a:noFill/>
          </a:ln>
        </p:spPr>
      </p:pic>
      <p:sp>
        <p:nvSpPr>
          <p:cNvPr id="719" name="Google Shape;719;p5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20" name="Google Shape;720;p5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21" name="Google Shape;721;p5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722" name="Google Shape;722;p59"/>
          <p:cNvPicPr preferRelativeResize="0"/>
          <p:nvPr/>
        </p:nvPicPr>
        <p:blipFill rotWithShape="1">
          <a:blip r:embed="rId4">
            <a:alphaModFix/>
          </a:blip>
          <a:srcRect/>
          <a:stretch/>
        </p:blipFill>
        <p:spPr>
          <a:xfrm>
            <a:off x="7323364" y="1659251"/>
            <a:ext cx="1733550"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System Perspectives</a:t>
            </a:r>
            <a:endParaRPr/>
          </a:p>
        </p:txBody>
      </p:sp>
      <p:sp>
        <p:nvSpPr>
          <p:cNvPr id="159" name="Google Shape;159;p7"/>
          <p:cNvSpPr txBox="1">
            <a:spLocks noGrp="1"/>
          </p:cNvSpPr>
          <p:nvPr>
            <p:ph type="body" idx="1"/>
          </p:nvPr>
        </p:nvSpPr>
        <p:spPr>
          <a:xfrm>
            <a:off x="457200" y="1600200"/>
            <a:ext cx="8229600" cy="47244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An </a:t>
            </a:r>
            <a:r>
              <a:rPr lang="en-US" b="1">
                <a:solidFill>
                  <a:srgbClr val="C00000"/>
                </a:solidFill>
              </a:rPr>
              <a:t>external</a:t>
            </a:r>
            <a:r>
              <a:rPr lang="en-US"/>
              <a:t> perspective: model the context or environment of the system</a:t>
            </a:r>
            <a:endParaRPr/>
          </a:p>
          <a:p>
            <a:pPr marL="342900" lvl="0" indent="-342900" algn="l" rtl="0">
              <a:lnSpc>
                <a:spcPct val="100000"/>
              </a:lnSpc>
              <a:spcBef>
                <a:spcPts val="544"/>
              </a:spcBef>
              <a:spcAft>
                <a:spcPts val="0"/>
              </a:spcAft>
              <a:buClr>
                <a:schemeClr val="dk1"/>
              </a:buClr>
              <a:buSzPct val="100000"/>
              <a:buChar char="•"/>
            </a:pPr>
            <a:r>
              <a:rPr lang="en-US"/>
              <a:t>An </a:t>
            </a:r>
            <a:r>
              <a:rPr lang="en-US" b="1">
                <a:solidFill>
                  <a:srgbClr val="C00000"/>
                </a:solidFill>
              </a:rPr>
              <a:t>interaction</a:t>
            </a:r>
            <a:r>
              <a:rPr lang="en-US"/>
              <a:t> perspective: model the interactions between a system and its environment, or between the components of a system</a:t>
            </a:r>
            <a:endParaRPr/>
          </a:p>
          <a:p>
            <a:pPr marL="342900" lvl="0" indent="-342900" algn="l" rtl="0">
              <a:lnSpc>
                <a:spcPct val="100000"/>
              </a:lnSpc>
              <a:spcBef>
                <a:spcPts val="544"/>
              </a:spcBef>
              <a:spcAft>
                <a:spcPts val="0"/>
              </a:spcAft>
              <a:buClr>
                <a:schemeClr val="dk1"/>
              </a:buClr>
              <a:buSzPct val="100000"/>
              <a:buChar char="•"/>
            </a:pPr>
            <a:r>
              <a:rPr lang="en-US"/>
              <a:t>A </a:t>
            </a:r>
            <a:r>
              <a:rPr lang="en-US" b="1">
                <a:solidFill>
                  <a:srgbClr val="C00000"/>
                </a:solidFill>
              </a:rPr>
              <a:t>structural</a:t>
            </a:r>
            <a:r>
              <a:rPr lang="en-US"/>
              <a:t> perspective: model the organization of a system or the structure of the data that is processed by the system</a:t>
            </a:r>
            <a:endParaRPr/>
          </a:p>
          <a:p>
            <a:pPr marL="342900" lvl="0" indent="-342900" algn="l" rtl="0">
              <a:lnSpc>
                <a:spcPct val="100000"/>
              </a:lnSpc>
              <a:spcBef>
                <a:spcPts val="544"/>
              </a:spcBef>
              <a:spcAft>
                <a:spcPts val="0"/>
              </a:spcAft>
              <a:buClr>
                <a:schemeClr val="dk1"/>
              </a:buClr>
              <a:buSzPct val="100000"/>
              <a:buChar char="•"/>
            </a:pPr>
            <a:r>
              <a:rPr lang="en-US"/>
              <a:t>A </a:t>
            </a:r>
            <a:r>
              <a:rPr lang="en-US" b="1">
                <a:solidFill>
                  <a:srgbClr val="C00000"/>
                </a:solidFill>
              </a:rPr>
              <a:t>behavioral </a:t>
            </a:r>
            <a:r>
              <a:rPr lang="en-US"/>
              <a:t>perspective: model the dynamic behavior of the system and how it responds to events</a:t>
            </a:r>
            <a:endParaRPr/>
          </a:p>
          <a:p>
            <a:pPr marL="342900" lvl="0" indent="-170180" algn="l" rtl="0">
              <a:lnSpc>
                <a:spcPct val="100000"/>
              </a:lnSpc>
              <a:spcBef>
                <a:spcPts val="544"/>
              </a:spcBef>
              <a:spcAft>
                <a:spcPts val="0"/>
              </a:spcAft>
              <a:buClr>
                <a:schemeClr val="dk1"/>
              </a:buClr>
              <a:buSzPct val="100000"/>
              <a:buNone/>
            </a:pPr>
            <a:endParaRPr/>
          </a:p>
        </p:txBody>
      </p:sp>
      <p:sp>
        <p:nvSpPr>
          <p:cNvPr id="160" name="Google Shape;160;p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61" name="Google Shape;161;p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62" name="Google Shape;162;p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Concurrency: Active Objects</a:t>
            </a:r>
            <a:endParaRPr/>
          </a:p>
        </p:txBody>
      </p:sp>
      <p:pic>
        <p:nvPicPr>
          <p:cNvPr id="728" name="Google Shape;728;p60"/>
          <p:cNvPicPr preferRelativeResize="0">
            <a:picLocks noGrp="1"/>
          </p:cNvPicPr>
          <p:nvPr>
            <p:ph type="body" idx="1"/>
          </p:nvPr>
        </p:nvPicPr>
        <p:blipFill rotWithShape="1">
          <a:blip r:embed="rId3">
            <a:alphaModFix/>
          </a:blip>
          <a:srcRect/>
          <a:stretch/>
        </p:blipFill>
        <p:spPr>
          <a:xfrm>
            <a:off x="1073635" y="1600200"/>
            <a:ext cx="6996730" cy="4525963"/>
          </a:xfrm>
          <a:prstGeom prst="rect">
            <a:avLst/>
          </a:prstGeom>
          <a:noFill/>
          <a:ln>
            <a:noFill/>
          </a:ln>
        </p:spPr>
      </p:pic>
      <p:sp>
        <p:nvSpPr>
          <p:cNvPr id="729" name="Google Shape;729;p6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30" name="Google Shape;730;p6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31" name="Google Shape;731;p6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cxnSp>
        <p:nvCxnSpPr>
          <p:cNvPr id="732" name="Google Shape;732;p60"/>
          <p:cNvCxnSpPr/>
          <p:nvPr/>
        </p:nvCxnSpPr>
        <p:spPr>
          <a:xfrm rot="10800000" flipH="1">
            <a:off x="3201136" y="2642076"/>
            <a:ext cx="608864" cy="451700"/>
          </a:xfrm>
          <a:prstGeom prst="straightConnector1">
            <a:avLst/>
          </a:prstGeom>
          <a:noFill/>
          <a:ln w="38100" cap="flat" cmpd="sng">
            <a:solidFill>
              <a:srgbClr val="C00000"/>
            </a:solidFill>
            <a:prstDash val="solid"/>
            <a:round/>
            <a:headEnd type="none" w="sm" len="sm"/>
            <a:tailEnd type="triangle" w="med" len="med"/>
          </a:ln>
        </p:spPr>
      </p:cxnSp>
      <p:sp>
        <p:nvSpPr>
          <p:cNvPr id="733" name="Google Shape;733;p60"/>
          <p:cNvSpPr txBox="1"/>
          <p:nvPr/>
        </p:nvSpPr>
        <p:spPr>
          <a:xfrm>
            <a:off x="1897740" y="3062514"/>
            <a:ext cx="2057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asynchronous flow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Sequence Diagram for View Patient Info in MHC-PMS</a:t>
            </a:r>
            <a:endParaRPr/>
          </a:p>
        </p:txBody>
      </p:sp>
      <p:pic>
        <p:nvPicPr>
          <p:cNvPr id="739" name="Google Shape;739;p61"/>
          <p:cNvPicPr preferRelativeResize="0">
            <a:picLocks noGrp="1"/>
          </p:cNvPicPr>
          <p:nvPr>
            <p:ph type="body" idx="1"/>
          </p:nvPr>
        </p:nvPicPr>
        <p:blipFill rotWithShape="1">
          <a:blip r:embed="rId3">
            <a:alphaModFix/>
          </a:blip>
          <a:srcRect/>
          <a:stretch/>
        </p:blipFill>
        <p:spPr>
          <a:xfrm>
            <a:off x="457200" y="1845523"/>
            <a:ext cx="5862501" cy="4419599"/>
          </a:xfrm>
          <a:prstGeom prst="rect">
            <a:avLst/>
          </a:prstGeom>
          <a:noFill/>
          <a:ln>
            <a:noFill/>
          </a:ln>
        </p:spPr>
      </p:pic>
      <p:sp>
        <p:nvSpPr>
          <p:cNvPr id="740" name="Google Shape;740;p6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41" name="Google Shape;741;p6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42" name="Google Shape;742;p6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743" name="Google Shape;743;p61"/>
          <p:cNvPicPr preferRelativeResize="0"/>
          <p:nvPr/>
        </p:nvPicPr>
        <p:blipFill rotWithShape="1">
          <a:blip r:embed="rId4">
            <a:alphaModFix/>
          </a:blip>
          <a:srcRect/>
          <a:stretch/>
        </p:blipFill>
        <p:spPr>
          <a:xfrm>
            <a:off x="6934200" y="1811178"/>
            <a:ext cx="2067523" cy="2234364"/>
          </a:xfrm>
          <a:prstGeom prst="rect">
            <a:avLst/>
          </a:prstGeom>
          <a:noFill/>
          <a:ln>
            <a:noFill/>
          </a:ln>
        </p:spPr>
      </p:pic>
      <p:sp>
        <p:nvSpPr>
          <p:cNvPr id="744" name="Google Shape;744;p61"/>
          <p:cNvSpPr/>
          <p:nvPr/>
        </p:nvSpPr>
        <p:spPr>
          <a:xfrm>
            <a:off x="7924800" y="2590800"/>
            <a:ext cx="914400" cy="4572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5" name="Google Shape;745;p61"/>
          <p:cNvCxnSpPr/>
          <p:nvPr/>
        </p:nvCxnSpPr>
        <p:spPr>
          <a:xfrm flipH="1">
            <a:off x="6248400" y="3062514"/>
            <a:ext cx="1752600" cy="609600"/>
          </a:xfrm>
          <a:prstGeom prst="straightConnector1">
            <a:avLst/>
          </a:prstGeom>
          <a:noFill/>
          <a:ln w="38100" cap="flat" cmpd="sng">
            <a:solidFill>
              <a:srgbClr val="C00000"/>
            </a:solidFill>
            <a:prstDash val="solid"/>
            <a:round/>
            <a:headEnd type="none" w="sm" len="sm"/>
            <a:tailEnd type="triangle" w="med" len="med"/>
          </a:ln>
        </p:spPr>
      </p:cxnSp>
      <p:cxnSp>
        <p:nvCxnSpPr>
          <p:cNvPr id="746" name="Google Shape;746;p61"/>
          <p:cNvCxnSpPr/>
          <p:nvPr/>
        </p:nvCxnSpPr>
        <p:spPr>
          <a:xfrm flipH="1">
            <a:off x="5750651" y="5282364"/>
            <a:ext cx="910126" cy="117911"/>
          </a:xfrm>
          <a:prstGeom prst="straightConnector1">
            <a:avLst/>
          </a:prstGeom>
          <a:noFill/>
          <a:ln w="38100" cap="flat" cmpd="sng">
            <a:solidFill>
              <a:srgbClr val="C00000"/>
            </a:solidFill>
            <a:prstDash val="solid"/>
            <a:round/>
            <a:headEnd type="none" w="sm" len="sm"/>
            <a:tailEnd type="triangle" w="med" len="med"/>
          </a:ln>
        </p:spPr>
      </p:cxnSp>
      <p:sp>
        <p:nvSpPr>
          <p:cNvPr id="747" name="Google Shape;747;p61"/>
          <p:cNvSpPr txBox="1"/>
          <p:nvPr/>
        </p:nvSpPr>
        <p:spPr>
          <a:xfrm>
            <a:off x="6650409" y="5058997"/>
            <a:ext cx="20363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alt: Alternative flow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Sequence Diagram for Process Order</a:t>
            </a:r>
            <a:endParaRPr/>
          </a:p>
        </p:txBody>
      </p:sp>
      <p:pic>
        <p:nvPicPr>
          <p:cNvPr id="753" name="Google Shape;753;p62"/>
          <p:cNvPicPr preferRelativeResize="0">
            <a:picLocks noGrp="1"/>
          </p:cNvPicPr>
          <p:nvPr>
            <p:ph type="body" idx="1"/>
          </p:nvPr>
        </p:nvPicPr>
        <p:blipFill rotWithShape="1">
          <a:blip r:embed="rId3">
            <a:alphaModFix/>
          </a:blip>
          <a:srcRect/>
          <a:stretch/>
        </p:blipFill>
        <p:spPr>
          <a:xfrm>
            <a:off x="1219200" y="1782467"/>
            <a:ext cx="6855563" cy="3839115"/>
          </a:xfrm>
          <a:prstGeom prst="rect">
            <a:avLst/>
          </a:prstGeom>
          <a:noFill/>
          <a:ln>
            <a:noFill/>
          </a:ln>
        </p:spPr>
      </p:pic>
      <p:sp>
        <p:nvSpPr>
          <p:cNvPr id="754" name="Google Shape;754;p6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55" name="Google Shape;755;p6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56" name="Google Shape;756;p6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757" name="Google Shape;757;p62"/>
          <p:cNvSpPr txBox="1"/>
          <p:nvPr/>
        </p:nvSpPr>
        <p:spPr>
          <a:xfrm>
            <a:off x="189281" y="5753418"/>
            <a:ext cx="89154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Sequence diagram also shows the interaction (interaction model) besides behaviour – in the analysis stage, the argument can be included (optional)</a:t>
            </a:r>
            <a:endParaRPr sz="1400" b="0" i="0" u="none" strike="noStrike" cap="none">
              <a:solidFill>
                <a:srgbClr val="000000"/>
              </a:solidFill>
              <a:latin typeface="Arial"/>
              <a:ea typeface="Arial"/>
              <a:cs typeface="Arial"/>
              <a:sym typeface="Arial"/>
            </a:endParaRPr>
          </a:p>
        </p:txBody>
      </p:sp>
      <p:cxnSp>
        <p:nvCxnSpPr>
          <p:cNvPr id="758" name="Google Shape;758;p62"/>
          <p:cNvCxnSpPr/>
          <p:nvPr/>
        </p:nvCxnSpPr>
        <p:spPr>
          <a:xfrm rot="10800000" flipH="1">
            <a:off x="3505200" y="4419600"/>
            <a:ext cx="454255" cy="678985"/>
          </a:xfrm>
          <a:prstGeom prst="straightConnector1">
            <a:avLst/>
          </a:prstGeom>
          <a:noFill/>
          <a:ln w="38100" cap="flat" cmpd="sng">
            <a:solidFill>
              <a:srgbClr val="C00000"/>
            </a:solidFill>
            <a:prstDash val="solid"/>
            <a:round/>
            <a:headEnd type="none" w="sm" len="sm"/>
            <a:tailEnd type="triangle" w="med" len="med"/>
          </a:ln>
        </p:spPr>
      </p:cxnSp>
      <p:sp>
        <p:nvSpPr>
          <p:cNvPr id="759" name="Google Shape;759;p62"/>
          <p:cNvSpPr txBox="1"/>
          <p:nvPr/>
        </p:nvSpPr>
        <p:spPr>
          <a:xfrm>
            <a:off x="3046527" y="5024263"/>
            <a:ext cx="1371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argument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Sequence Diagram Using Class Stereotypes</a:t>
            </a:r>
            <a:endParaRPr/>
          </a:p>
        </p:txBody>
      </p:sp>
      <p:sp>
        <p:nvSpPr>
          <p:cNvPr id="765" name="Google Shape;765;p6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66" name="Google Shape;766;p6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67" name="Google Shape;767;p6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
        <p:nvSpPr>
          <p:cNvPr id="769" name="Google Shape;769;p63"/>
          <p:cNvSpPr txBox="1"/>
          <p:nvPr/>
        </p:nvSpPr>
        <p:spPr>
          <a:xfrm>
            <a:off x="210457" y="6055418"/>
            <a:ext cx="8915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Sequence diagram with return messages (optional) using class stereotypes (optional)</a:t>
            </a:r>
            <a:endParaRPr sz="1400" b="0" i="0" u="none" strike="noStrike" cap="none">
              <a:solidFill>
                <a:srgbClr val="000000"/>
              </a:solidFill>
              <a:latin typeface="Arial"/>
              <a:ea typeface="Arial"/>
              <a:cs typeface="Arial"/>
              <a:sym typeface="Arial"/>
            </a:endParaRPr>
          </a:p>
        </p:txBody>
      </p:sp>
      <p:pic>
        <p:nvPicPr>
          <p:cNvPr id="3" name="Picture 2" descr="Diagram of a diagram of a weather station&#10;&#10;AI-generated content may be incorrect.">
            <a:extLst>
              <a:ext uri="{FF2B5EF4-FFF2-40B4-BE49-F238E27FC236}">
                <a16:creationId xmlns:a16="http://schemas.microsoft.com/office/drawing/2014/main" id="{2BC158B2-7DE7-70A3-2DC1-33AEF35CA143}"/>
              </a:ext>
            </a:extLst>
          </p:cNvPr>
          <p:cNvPicPr>
            <a:picLocks noChangeAspect="1"/>
          </p:cNvPicPr>
          <p:nvPr/>
        </p:nvPicPr>
        <p:blipFill>
          <a:blip r:embed="rId3"/>
          <a:stretch>
            <a:fillRect/>
          </a:stretch>
        </p:blipFill>
        <p:spPr>
          <a:xfrm>
            <a:off x="167951" y="1439678"/>
            <a:ext cx="8808098" cy="463630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Sequence Diagram: Scope for Analysis</a:t>
            </a:r>
            <a:endParaRPr/>
          </a:p>
        </p:txBody>
      </p:sp>
      <p:sp>
        <p:nvSpPr>
          <p:cNvPr id="775" name="Google Shape;775;p64"/>
          <p:cNvSpPr txBox="1">
            <a:spLocks noGrp="1"/>
          </p:cNvSpPr>
          <p:nvPr>
            <p:ph type="body" idx="1"/>
          </p:nvPr>
        </p:nvSpPr>
        <p:spPr>
          <a:xfrm>
            <a:off x="179068" y="1439678"/>
            <a:ext cx="4545331" cy="4983162"/>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Clr>
                <a:schemeClr val="dk1"/>
              </a:buClr>
              <a:buSzPct val="100000"/>
              <a:buChar char="•"/>
            </a:pPr>
            <a:r>
              <a:rPr lang="en-US" sz="2400"/>
              <a:t>Each use case must have at least one sequence diagram that comprises normal flow and alternative flows – split only if it is cluttered to combine all</a:t>
            </a:r>
            <a:endParaRPr/>
          </a:p>
          <a:p>
            <a:pPr marL="342900" lvl="0" indent="-342900" algn="l" rtl="0">
              <a:lnSpc>
                <a:spcPct val="100000"/>
              </a:lnSpc>
              <a:spcBef>
                <a:spcPts val="444"/>
              </a:spcBef>
              <a:spcAft>
                <a:spcPts val="0"/>
              </a:spcAft>
              <a:buClr>
                <a:schemeClr val="dk1"/>
              </a:buClr>
              <a:buSzPct val="100000"/>
              <a:buChar char="•"/>
            </a:pPr>
            <a:r>
              <a:rPr lang="en-US" sz="2400"/>
              <a:t>Refer to use case description when creating a sequence diagram</a:t>
            </a:r>
            <a:endParaRPr sz="2400"/>
          </a:p>
          <a:p>
            <a:pPr marL="342900" lvl="0" indent="-342900" algn="l" rtl="0">
              <a:lnSpc>
                <a:spcPct val="100000"/>
              </a:lnSpc>
              <a:spcBef>
                <a:spcPts val="444"/>
              </a:spcBef>
              <a:spcAft>
                <a:spcPts val="0"/>
              </a:spcAft>
              <a:buClr>
                <a:schemeClr val="dk1"/>
              </a:buClr>
              <a:buSzPct val="100000"/>
              <a:buChar char="•"/>
            </a:pPr>
            <a:r>
              <a:rPr lang="en-US" sz="2400"/>
              <a:t>Focus on object interaction in domain model (class diagram for analysis) for a particular use case</a:t>
            </a:r>
            <a:endParaRPr/>
          </a:p>
          <a:p>
            <a:pPr marL="342900" lvl="0" indent="-342900" algn="l" rtl="0">
              <a:lnSpc>
                <a:spcPct val="100000"/>
              </a:lnSpc>
              <a:spcBef>
                <a:spcPts val="444"/>
              </a:spcBef>
              <a:spcAft>
                <a:spcPts val="0"/>
              </a:spcAft>
              <a:buClr>
                <a:schemeClr val="dk1"/>
              </a:buClr>
              <a:buSzPct val="100000"/>
              <a:buChar char="•"/>
            </a:pPr>
            <a:r>
              <a:rPr lang="en-US" sz="2400"/>
              <a:t>Not necessary to include boundary, controller and data layer that could be added in design stage</a:t>
            </a:r>
            <a:endParaRPr/>
          </a:p>
        </p:txBody>
      </p:sp>
      <p:sp>
        <p:nvSpPr>
          <p:cNvPr id="776" name="Google Shape;776;p6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77" name="Google Shape;777;p6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78" name="Google Shape;778;p6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779" name="Google Shape;779;p64"/>
          <p:cNvPicPr preferRelativeResize="0">
            <a:picLocks noGrp="1"/>
          </p:cNvPicPr>
          <p:nvPr>
            <p:ph type="body" idx="2"/>
          </p:nvPr>
        </p:nvPicPr>
        <p:blipFill rotWithShape="1">
          <a:blip r:embed="rId3">
            <a:alphaModFix/>
          </a:blip>
          <a:srcRect/>
          <a:stretch/>
        </p:blipFill>
        <p:spPr>
          <a:xfrm>
            <a:off x="4618983" y="2607197"/>
            <a:ext cx="4506865" cy="265060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Event-Driven Modeling</a:t>
            </a:r>
            <a:endParaRPr/>
          </a:p>
        </p:txBody>
      </p:sp>
      <p:sp>
        <p:nvSpPr>
          <p:cNvPr id="785" name="Google Shape;785;p65"/>
          <p:cNvSpPr txBox="1">
            <a:spLocks noGrp="1"/>
          </p:cNvSpPr>
          <p:nvPr>
            <p:ph type="body" idx="1"/>
          </p:nvPr>
        </p:nvSpPr>
        <p:spPr>
          <a:xfrm>
            <a:off x="457200" y="1600200"/>
            <a:ext cx="8229600" cy="4998196"/>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chemeClr val="dk1"/>
              </a:buClr>
              <a:buSzPct val="100000"/>
              <a:buChar char="•"/>
            </a:pPr>
            <a:r>
              <a:rPr lang="en-US"/>
              <a:t>Some systems mainly real-time systems</a:t>
            </a:r>
            <a:r>
              <a:rPr lang="en-US">
                <a:solidFill>
                  <a:srgbClr val="C00000"/>
                </a:solidFill>
              </a:rPr>
              <a:t> </a:t>
            </a:r>
            <a:r>
              <a:rPr lang="en-US"/>
              <a:t>are often event-driven, with minimal data processing</a:t>
            </a:r>
            <a:endParaRPr/>
          </a:p>
          <a:p>
            <a:pPr marL="342900" lvl="0" indent="-342899" algn="l" rtl="0">
              <a:lnSpc>
                <a:spcPct val="100000"/>
              </a:lnSpc>
              <a:spcBef>
                <a:spcPts val="544"/>
              </a:spcBef>
              <a:spcAft>
                <a:spcPts val="0"/>
              </a:spcAft>
              <a:buClr>
                <a:schemeClr val="dk1"/>
              </a:buClr>
              <a:buSzPct val="283656"/>
              <a:buChar char="•"/>
            </a:pPr>
            <a:r>
              <a:rPr lang="en-US"/>
              <a:t>Examples: </a:t>
            </a:r>
            <a:r>
              <a:rPr lang="en-US" sz="1900"/>
              <a:t>(Source: </a:t>
            </a:r>
            <a:r>
              <a:rPr lang="en-US" sz="1900" u="sng">
                <a:solidFill>
                  <a:schemeClr val="hlink"/>
                </a:solidFill>
                <a:hlinkClick r:id="rId3"/>
              </a:rPr>
              <a:t>https://www.bbconsult.co.uk/blog/event-driven-applications</a:t>
            </a:r>
            <a:r>
              <a:rPr lang="en-US" sz="1900"/>
              <a:t>)</a:t>
            </a:r>
            <a:endParaRPr sz="1900"/>
          </a:p>
          <a:p>
            <a:pPr marL="742950" lvl="1" indent="-285750" algn="l" rtl="0">
              <a:lnSpc>
                <a:spcPct val="100000"/>
              </a:lnSpc>
              <a:spcBef>
                <a:spcPts val="476"/>
              </a:spcBef>
              <a:spcAft>
                <a:spcPts val="0"/>
              </a:spcAft>
              <a:buClr>
                <a:schemeClr val="dk1"/>
              </a:buClr>
              <a:buSzPct val="100000"/>
              <a:buChar char="–"/>
            </a:pPr>
            <a:r>
              <a:rPr lang="en-US"/>
              <a:t>A robot has reached its destination (real-time warehouse management)</a:t>
            </a:r>
            <a:endParaRPr/>
          </a:p>
          <a:p>
            <a:pPr marL="742950" lvl="1" indent="-285750" algn="l" rtl="0">
              <a:lnSpc>
                <a:spcPct val="100000"/>
              </a:lnSpc>
              <a:spcBef>
                <a:spcPts val="476"/>
              </a:spcBef>
              <a:spcAft>
                <a:spcPts val="0"/>
              </a:spcAft>
              <a:buClr>
                <a:schemeClr val="dk1"/>
              </a:buClr>
              <a:buSzPct val="100000"/>
              <a:buChar char="–"/>
            </a:pPr>
            <a:r>
              <a:rPr lang="en-US"/>
              <a:t>An illegal trade pattern has been detected (fraud detection)</a:t>
            </a:r>
            <a:endParaRPr/>
          </a:p>
          <a:p>
            <a:pPr marL="742950" lvl="1" indent="-285750" algn="l" rtl="0">
              <a:lnSpc>
                <a:spcPct val="100000"/>
              </a:lnSpc>
              <a:spcBef>
                <a:spcPts val="476"/>
              </a:spcBef>
              <a:spcAft>
                <a:spcPts val="0"/>
              </a:spcAft>
              <a:buClr>
                <a:schemeClr val="dk1"/>
              </a:buClr>
              <a:buSzPct val="100000"/>
              <a:buChar char="–"/>
            </a:pPr>
            <a:r>
              <a:rPr lang="en-US"/>
              <a:t>A loan application has been accepted/rejected (commercial business)</a:t>
            </a:r>
            <a:endParaRPr/>
          </a:p>
          <a:p>
            <a:pPr marL="342900" lvl="0" indent="-342900" algn="l" rtl="0">
              <a:lnSpc>
                <a:spcPct val="100000"/>
              </a:lnSpc>
              <a:spcBef>
                <a:spcPts val="544"/>
              </a:spcBef>
              <a:spcAft>
                <a:spcPts val="0"/>
              </a:spcAft>
              <a:buClr>
                <a:schemeClr val="dk1"/>
              </a:buClr>
              <a:buSzPct val="100000"/>
              <a:buChar char="•"/>
            </a:pPr>
            <a:r>
              <a:rPr lang="en-US"/>
              <a:t>Event-driven modeling shows how a system responds to </a:t>
            </a:r>
            <a:r>
              <a:rPr lang="en-US">
                <a:solidFill>
                  <a:srgbClr val="C00000"/>
                </a:solidFill>
              </a:rPr>
              <a:t>external and internal events;</a:t>
            </a:r>
            <a:r>
              <a:rPr lang="en-US"/>
              <a:t> is based on the assumption that a system has a finite number of states and the </a:t>
            </a:r>
            <a:r>
              <a:rPr lang="en-US">
                <a:solidFill>
                  <a:srgbClr val="C00000"/>
                </a:solidFill>
              </a:rPr>
              <a:t>events (stimuli) may cause a transition</a:t>
            </a:r>
            <a:r>
              <a:rPr lang="en-US"/>
              <a:t> from one state to another </a:t>
            </a:r>
            <a:endParaRPr/>
          </a:p>
        </p:txBody>
      </p:sp>
      <p:sp>
        <p:nvSpPr>
          <p:cNvPr id="786" name="Google Shape;786;p6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87" name="Google Shape;787;p6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88" name="Google Shape;788;p6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a:t>State Chart or State Machine Diagram</a:t>
            </a:r>
            <a:endParaRPr sz="4000"/>
          </a:p>
        </p:txBody>
      </p:sp>
      <p:sp>
        <p:nvSpPr>
          <p:cNvPr id="795" name="Google Shape;795;p6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chemeClr val="dk1"/>
              </a:buClr>
              <a:buSzPts val="2800"/>
              <a:buChar char="•"/>
            </a:pPr>
            <a:r>
              <a:rPr lang="en-US" sz="2800"/>
              <a:t>In OO approaches, </a:t>
            </a:r>
            <a:r>
              <a:rPr lang="en-US" sz="2800" b="1">
                <a:solidFill>
                  <a:srgbClr val="C00000"/>
                </a:solidFill>
              </a:rPr>
              <a:t>state chart is drawn for a single class</a:t>
            </a:r>
            <a:r>
              <a:rPr lang="en-US" sz="2800"/>
              <a:t> to show the lifetime behavior of a single object</a:t>
            </a:r>
            <a:endParaRPr/>
          </a:p>
          <a:p>
            <a:pPr marL="342900" lvl="0" indent="-342900" algn="just" rtl="0">
              <a:lnSpc>
                <a:spcPct val="80000"/>
              </a:lnSpc>
              <a:spcBef>
                <a:spcPts val="560"/>
              </a:spcBef>
              <a:spcAft>
                <a:spcPts val="0"/>
              </a:spcAft>
              <a:buClr>
                <a:schemeClr val="dk1"/>
              </a:buClr>
              <a:buSzPts val="2800"/>
              <a:buChar char="•"/>
            </a:pPr>
            <a:r>
              <a:rPr lang="en-US" sz="2800"/>
              <a:t>State chart is also known as state machine diagram</a:t>
            </a:r>
            <a:endParaRPr/>
          </a:p>
          <a:p>
            <a:pPr marL="342900" lvl="0" indent="-342900" algn="just" rtl="0">
              <a:lnSpc>
                <a:spcPct val="80000"/>
              </a:lnSpc>
              <a:spcBef>
                <a:spcPts val="560"/>
              </a:spcBef>
              <a:spcAft>
                <a:spcPts val="0"/>
              </a:spcAft>
              <a:buClr>
                <a:schemeClr val="dk1"/>
              </a:buClr>
              <a:buSzPts val="2800"/>
              <a:buChar char="•"/>
            </a:pPr>
            <a:r>
              <a:rPr lang="en-US" sz="2800"/>
              <a:t>State: a </a:t>
            </a:r>
            <a:r>
              <a:rPr lang="en-US" sz="2800" b="1">
                <a:solidFill>
                  <a:srgbClr val="C00000"/>
                </a:solidFill>
              </a:rPr>
              <a:t>condition</a:t>
            </a:r>
            <a:r>
              <a:rPr lang="en-US" sz="2800"/>
              <a:t> during the life of an object when it satisfies some conditions, performs some actions, or waits for an event</a:t>
            </a:r>
            <a:endParaRPr/>
          </a:p>
          <a:p>
            <a:pPr marL="742950" lvl="1" indent="-285750" algn="just" rtl="0">
              <a:lnSpc>
                <a:spcPct val="80000"/>
              </a:lnSpc>
              <a:spcBef>
                <a:spcPts val="560"/>
              </a:spcBef>
              <a:spcAft>
                <a:spcPts val="0"/>
              </a:spcAft>
              <a:buClr>
                <a:schemeClr val="dk1"/>
              </a:buClr>
              <a:buSzPts val="2800"/>
              <a:buChar char="–"/>
            </a:pPr>
            <a:r>
              <a:rPr lang="en-US"/>
              <a:t>It is found by examining the attributes and links defined for the object</a:t>
            </a:r>
            <a:endParaRPr/>
          </a:p>
          <a:p>
            <a:pPr marL="742950" lvl="1" indent="-285750" algn="just" rtl="0">
              <a:lnSpc>
                <a:spcPct val="80000"/>
              </a:lnSpc>
              <a:spcBef>
                <a:spcPts val="560"/>
              </a:spcBef>
              <a:spcAft>
                <a:spcPts val="0"/>
              </a:spcAft>
              <a:buClr>
                <a:schemeClr val="dk1"/>
              </a:buClr>
              <a:buSzPts val="2800"/>
              <a:buChar char="–"/>
            </a:pPr>
            <a:r>
              <a:rPr lang="en-US"/>
              <a:t>represented as a rectangle with rounded corners</a:t>
            </a:r>
            <a:endParaRPr/>
          </a:p>
          <a:p>
            <a:pPr marL="342900" lvl="0" indent="-342900" algn="just" rtl="0">
              <a:lnSpc>
                <a:spcPct val="80000"/>
              </a:lnSpc>
              <a:spcBef>
                <a:spcPts val="560"/>
              </a:spcBef>
              <a:spcAft>
                <a:spcPts val="0"/>
              </a:spcAft>
              <a:buClr>
                <a:schemeClr val="dk1"/>
              </a:buClr>
              <a:buSzPts val="2800"/>
              <a:buChar char="•"/>
            </a:pPr>
            <a:r>
              <a:rPr lang="en-US" sz="2800"/>
              <a:t>Transition: represents a </a:t>
            </a:r>
            <a:r>
              <a:rPr lang="en-US" sz="2800" b="1">
                <a:solidFill>
                  <a:srgbClr val="C00000"/>
                </a:solidFill>
              </a:rPr>
              <a:t>change</a:t>
            </a:r>
            <a:r>
              <a:rPr lang="en-US" sz="2800"/>
              <a:t> of the internal condition/state of an object</a:t>
            </a:r>
            <a:endParaRPr/>
          </a:p>
          <a:p>
            <a:pPr marL="342900" lvl="0" indent="-165100" algn="just" rtl="0">
              <a:lnSpc>
                <a:spcPct val="80000"/>
              </a:lnSpc>
              <a:spcBef>
                <a:spcPts val="560"/>
              </a:spcBef>
              <a:spcAft>
                <a:spcPts val="0"/>
              </a:spcAft>
              <a:buClr>
                <a:schemeClr val="dk1"/>
              </a:buClr>
              <a:buSzPts val="2800"/>
              <a:buNone/>
            </a:pPr>
            <a:endParaRPr sz="2800"/>
          </a:p>
          <a:p>
            <a:pPr marL="342900" lvl="0" indent="-165100" algn="just" rtl="0">
              <a:lnSpc>
                <a:spcPct val="80000"/>
              </a:lnSpc>
              <a:spcBef>
                <a:spcPts val="560"/>
              </a:spcBef>
              <a:spcAft>
                <a:spcPts val="0"/>
              </a:spcAft>
              <a:buClr>
                <a:schemeClr val="dk1"/>
              </a:buClr>
              <a:buSzPts val="2800"/>
              <a:buNone/>
            </a:pPr>
            <a:endParaRPr sz="2800"/>
          </a:p>
          <a:p>
            <a:pPr marL="342900" lvl="0" indent="-165100" algn="just" rtl="0">
              <a:lnSpc>
                <a:spcPct val="80000"/>
              </a:lnSpc>
              <a:spcBef>
                <a:spcPts val="560"/>
              </a:spcBef>
              <a:spcAft>
                <a:spcPts val="0"/>
              </a:spcAft>
              <a:buClr>
                <a:schemeClr val="dk1"/>
              </a:buClr>
              <a:buSzPts val="2800"/>
              <a:buNone/>
            </a:pPr>
            <a:endParaRPr sz="2800"/>
          </a:p>
          <a:p>
            <a:pPr marL="0" lvl="0" indent="0" algn="just" rtl="0">
              <a:lnSpc>
                <a:spcPct val="100000"/>
              </a:lnSpc>
              <a:spcBef>
                <a:spcPts val="560"/>
              </a:spcBef>
              <a:spcAft>
                <a:spcPts val="0"/>
              </a:spcAft>
              <a:buClr>
                <a:schemeClr val="dk1"/>
              </a:buClr>
              <a:buSzPts val="2800"/>
              <a:buNone/>
            </a:pPr>
            <a:endParaRPr sz="2800"/>
          </a:p>
        </p:txBody>
      </p:sp>
      <p:sp>
        <p:nvSpPr>
          <p:cNvPr id="796" name="Google Shape;796;p6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797" name="Google Shape;797;p6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798" name="Google Shape;798;p6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Event and State</a:t>
            </a:r>
            <a:endParaRPr/>
          </a:p>
        </p:txBody>
      </p:sp>
      <p:pic>
        <p:nvPicPr>
          <p:cNvPr id="804" name="Google Shape;804;p67"/>
          <p:cNvPicPr preferRelativeResize="0">
            <a:picLocks noGrp="1"/>
          </p:cNvPicPr>
          <p:nvPr>
            <p:ph type="body" idx="1"/>
          </p:nvPr>
        </p:nvPicPr>
        <p:blipFill rotWithShape="1">
          <a:blip r:embed="rId3">
            <a:alphaModFix/>
          </a:blip>
          <a:srcRect/>
          <a:stretch/>
        </p:blipFill>
        <p:spPr>
          <a:xfrm>
            <a:off x="3733800" y="1676400"/>
            <a:ext cx="3376612" cy="1991157"/>
          </a:xfrm>
          <a:prstGeom prst="rect">
            <a:avLst/>
          </a:prstGeom>
          <a:noFill/>
          <a:ln>
            <a:noFill/>
          </a:ln>
        </p:spPr>
      </p:pic>
      <p:sp>
        <p:nvSpPr>
          <p:cNvPr id="805" name="Google Shape;805;p6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06" name="Google Shape;806;p6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07" name="Google Shape;807;p6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808" name="Google Shape;808;p67"/>
          <p:cNvPicPr preferRelativeResize="0"/>
          <p:nvPr/>
        </p:nvPicPr>
        <p:blipFill rotWithShape="1">
          <a:blip r:embed="rId4">
            <a:alphaModFix/>
          </a:blip>
          <a:srcRect/>
          <a:stretch/>
        </p:blipFill>
        <p:spPr>
          <a:xfrm>
            <a:off x="1493464" y="1929606"/>
            <a:ext cx="1952625" cy="1143000"/>
          </a:xfrm>
          <a:prstGeom prst="rect">
            <a:avLst/>
          </a:prstGeom>
          <a:noFill/>
          <a:ln>
            <a:noFill/>
          </a:ln>
        </p:spPr>
      </p:pic>
      <p:pic>
        <p:nvPicPr>
          <p:cNvPr id="809" name="Google Shape;809;p67"/>
          <p:cNvPicPr preferRelativeResize="0"/>
          <p:nvPr/>
        </p:nvPicPr>
        <p:blipFill rotWithShape="1">
          <a:blip r:embed="rId5">
            <a:alphaModFix/>
          </a:blip>
          <a:srcRect/>
          <a:stretch/>
        </p:blipFill>
        <p:spPr>
          <a:xfrm>
            <a:off x="4317627" y="4228668"/>
            <a:ext cx="2343150" cy="1676400"/>
          </a:xfrm>
          <a:prstGeom prst="rect">
            <a:avLst/>
          </a:prstGeom>
          <a:noFill/>
          <a:ln>
            <a:noFill/>
          </a:ln>
        </p:spPr>
      </p:pic>
      <p:pic>
        <p:nvPicPr>
          <p:cNvPr id="810" name="Google Shape;810;p67"/>
          <p:cNvPicPr preferRelativeResize="0"/>
          <p:nvPr/>
        </p:nvPicPr>
        <p:blipFill rotWithShape="1">
          <a:blip r:embed="rId6">
            <a:alphaModFix/>
          </a:blip>
          <a:srcRect/>
          <a:stretch/>
        </p:blipFill>
        <p:spPr>
          <a:xfrm>
            <a:off x="1662112" y="4446085"/>
            <a:ext cx="1857375" cy="1447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State Syntax</a:t>
            </a:r>
            <a:endParaRPr/>
          </a:p>
        </p:txBody>
      </p:sp>
      <p:pic>
        <p:nvPicPr>
          <p:cNvPr id="816" name="Google Shape;816;p68"/>
          <p:cNvPicPr preferRelativeResize="0">
            <a:picLocks noGrp="1"/>
          </p:cNvPicPr>
          <p:nvPr>
            <p:ph type="body" idx="1"/>
          </p:nvPr>
        </p:nvPicPr>
        <p:blipFill rotWithShape="1">
          <a:blip r:embed="rId3">
            <a:alphaModFix/>
          </a:blip>
          <a:srcRect/>
          <a:stretch/>
        </p:blipFill>
        <p:spPr>
          <a:xfrm>
            <a:off x="2590800" y="2286000"/>
            <a:ext cx="5761055" cy="3276600"/>
          </a:xfrm>
          <a:prstGeom prst="rect">
            <a:avLst/>
          </a:prstGeom>
          <a:noFill/>
          <a:ln>
            <a:noFill/>
          </a:ln>
        </p:spPr>
      </p:pic>
      <p:sp>
        <p:nvSpPr>
          <p:cNvPr id="817" name="Google Shape;817;p6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18" name="Google Shape;818;p6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19" name="Google Shape;819;p6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pic>
        <p:nvPicPr>
          <p:cNvPr id="820" name="Google Shape;820;p68"/>
          <p:cNvPicPr preferRelativeResize="0"/>
          <p:nvPr/>
        </p:nvPicPr>
        <p:blipFill rotWithShape="1">
          <a:blip r:embed="rId4">
            <a:alphaModFix/>
          </a:blip>
          <a:srcRect/>
          <a:stretch/>
        </p:blipFill>
        <p:spPr>
          <a:xfrm>
            <a:off x="428625" y="2484542"/>
            <a:ext cx="1914525" cy="1152525"/>
          </a:xfrm>
          <a:prstGeom prst="rect">
            <a:avLst/>
          </a:prstGeom>
          <a:noFill/>
          <a:ln>
            <a:noFill/>
          </a:ln>
        </p:spPr>
      </p:pic>
      <p:pic>
        <p:nvPicPr>
          <p:cNvPr id="821" name="Google Shape;821;p68"/>
          <p:cNvPicPr preferRelativeResize="0"/>
          <p:nvPr/>
        </p:nvPicPr>
        <p:blipFill rotWithShape="1">
          <a:blip r:embed="rId5">
            <a:alphaModFix/>
          </a:blip>
          <a:srcRect/>
          <a:stretch/>
        </p:blipFill>
        <p:spPr>
          <a:xfrm>
            <a:off x="457200" y="3834096"/>
            <a:ext cx="1885950" cy="1047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State</a:t>
            </a:r>
            <a:endParaRPr/>
          </a:p>
        </p:txBody>
      </p:sp>
      <p:sp>
        <p:nvSpPr>
          <p:cNvPr id="827" name="Google Shape;827;p69"/>
          <p:cNvSpPr txBox="1">
            <a:spLocks noGrp="1"/>
          </p:cNvSpPr>
          <p:nvPr>
            <p:ph type="body" idx="1"/>
          </p:nvPr>
        </p:nvSpPr>
        <p:spPr>
          <a:xfrm>
            <a:off x="457200" y="1439678"/>
            <a:ext cx="8534400" cy="488492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2400"/>
              <a:t>State: a semantically </a:t>
            </a:r>
            <a:r>
              <a:rPr lang="en-US" sz="2400">
                <a:solidFill>
                  <a:srgbClr val="C00000"/>
                </a:solidFill>
              </a:rPr>
              <a:t>significant condition of an object</a:t>
            </a:r>
            <a:endParaRPr/>
          </a:p>
          <a:p>
            <a:pPr marL="342900" lvl="0" indent="-342900" algn="l" rtl="0">
              <a:lnSpc>
                <a:spcPct val="100000"/>
              </a:lnSpc>
              <a:spcBef>
                <a:spcPts val="480"/>
              </a:spcBef>
              <a:spcAft>
                <a:spcPts val="0"/>
              </a:spcAft>
              <a:buClr>
                <a:schemeClr val="dk1"/>
              </a:buClr>
              <a:buSzPts val="2400"/>
              <a:buChar char="•"/>
            </a:pPr>
            <a:r>
              <a:rPr lang="en-US" sz="2400"/>
              <a:t>Object state is determined by object </a:t>
            </a:r>
            <a:r>
              <a:rPr lang="en-US" sz="2400">
                <a:solidFill>
                  <a:srgbClr val="C00000"/>
                </a:solidFill>
              </a:rPr>
              <a:t>attribute </a:t>
            </a:r>
            <a:r>
              <a:rPr lang="en-US" sz="2400"/>
              <a:t>values, </a:t>
            </a:r>
            <a:r>
              <a:rPr lang="en-US" sz="2400">
                <a:solidFill>
                  <a:srgbClr val="C00000"/>
                </a:solidFill>
              </a:rPr>
              <a:t>relationships</a:t>
            </a:r>
            <a:r>
              <a:rPr lang="en-US" sz="2400"/>
              <a:t> to other objects, </a:t>
            </a:r>
            <a:r>
              <a:rPr lang="en-US" sz="2400">
                <a:solidFill>
                  <a:srgbClr val="C00000"/>
                </a:solidFill>
              </a:rPr>
              <a:t>activities </a:t>
            </a:r>
            <a:r>
              <a:rPr lang="en-US" sz="2400"/>
              <a:t>the object is performing</a:t>
            </a:r>
            <a:endParaRPr/>
          </a:p>
          <a:p>
            <a:pPr marL="342900" lvl="0" indent="-342900" algn="l" rtl="0">
              <a:lnSpc>
                <a:spcPct val="100000"/>
              </a:lnSpc>
              <a:spcBef>
                <a:spcPts val="480"/>
              </a:spcBef>
              <a:spcAft>
                <a:spcPts val="0"/>
              </a:spcAft>
              <a:buClr>
                <a:schemeClr val="dk1"/>
              </a:buClr>
              <a:buSzPts val="2400"/>
              <a:buChar char="•"/>
            </a:pPr>
            <a:r>
              <a:rPr lang="en-US" sz="2400"/>
              <a:t>State syntax:</a:t>
            </a:r>
            <a:endParaRPr/>
          </a:p>
          <a:p>
            <a:pPr marL="742950" lvl="1" indent="-285750" algn="l" rtl="0">
              <a:lnSpc>
                <a:spcPct val="100000"/>
              </a:lnSpc>
              <a:spcBef>
                <a:spcPts val="480"/>
              </a:spcBef>
              <a:spcAft>
                <a:spcPts val="0"/>
              </a:spcAft>
              <a:buClr>
                <a:schemeClr val="dk1"/>
              </a:buClr>
              <a:buSzPts val="2400"/>
              <a:buChar char="–"/>
            </a:pPr>
            <a:r>
              <a:rPr lang="en-US" sz="2400"/>
              <a:t>entry action: performed immediately </a:t>
            </a:r>
            <a:r>
              <a:rPr lang="en-US" sz="2400">
                <a:solidFill>
                  <a:srgbClr val="C00000"/>
                </a:solidFill>
              </a:rPr>
              <a:t>on entry </a:t>
            </a:r>
            <a:r>
              <a:rPr lang="en-US" sz="2400"/>
              <a:t>to the state</a:t>
            </a:r>
            <a:endParaRPr/>
          </a:p>
          <a:p>
            <a:pPr marL="742950" lvl="1" indent="-285750" algn="l" rtl="0">
              <a:lnSpc>
                <a:spcPct val="100000"/>
              </a:lnSpc>
              <a:spcBef>
                <a:spcPts val="480"/>
              </a:spcBef>
              <a:spcAft>
                <a:spcPts val="0"/>
              </a:spcAft>
              <a:buClr>
                <a:schemeClr val="dk1"/>
              </a:buClr>
              <a:buSzPts val="2400"/>
              <a:buChar char="–"/>
            </a:pPr>
            <a:r>
              <a:rPr lang="en-US" sz="2400"/>
              <a:t>exit action: performed immediately </a:t>
            </a:r>
            <a:r>
              <a:rPr lang="en-US" sz="2400">
                <a:solidFill>
                  <a:srgbClr val="C00000"/>
                </a:solidFill>
              </a:rPr>
              <a:t>on exit </a:t>
            </a:r>
            <a:r>
              <a:rPr lang="en-US" sz="2400"/>
              <a:t>from the state</a:t>
            </a:r>
            <a:endParaRPr/>
          </a:p>
          <a:p>
            <a:pPr marL="742950" lvl="1" indent="-285750" algn="l" rtl="0">
              <a:lnSpc>
                <a:spcPct val="100000"/>
              </a:lnSpc>
              <a:spcBef>
                <a:spcPts val="480"/>
              </a:spcBef>
              <a:spcAft>
                <a:spcPts val="0"/>
              </a:spcAft>
              <a:buClr>
                <a:schemeClr val="dk1"/>
              </a:buClr>
              <a:buSzPts val="2400"/>
              <a:buChar char="–"/>
            </a:pPr>
            <a:r>
              <a:rPr lang="en-US" sz="2400"/>
              <a:t>internal transitions: these are caused by </a:t>
            </a:r>
            <a:r>
              <a:rPr lang="en-US" sz="2400">
                <a:solidFill>
                  <a:srgbClr val="C00000"/>
                </a:solidFill>
              </a:rPr>
              <a:t>events that are not significant enough to warrant a transition to a new state</a:t>
            </a:r>
            <a:r>
              <a:rPr lang="en-US" sz="2400"/>
              <a:t>, the event is processed by an internal transition within the state</a:t>
            </a:r>
            <a:endParaRPr/>
          </a:p>
          <a:p>
            <a:pPr marL="742950" lvl="1" indent="-285750" algn="l" rtl="0">
              <a:lnSpc>
                <a:spcPct val="100000"/>
              </a:lnSpc>
              <a:spcBef>
                <a:spcPts val="480"/>
              </a:spcBef>
              <a:spcAft>
                <a:spcPts val="0"/>
              </a:spcAft>
              <a:buClr>
                <a:schemeClr val="dk1"/>
              </a:buClr>
              <a:buSzPts val="2400"/>
              <a:buChar char="–"/>
            </a:pPr>
            <a:r>
              <a:rPr lang="en-US" sz="2400"/>
              <a:t>internal activity: a piece of </a:t>
            </a:r>
            <a:r>
              <a:rPr lang="en-US" sz="2400">
                <a:solidFill>
                  <a:srgbClr val="C00000"/>
                </a:solidFill>
              </a:rPr>
              <a:t>work that takes a finite amount of time </a:t>
            </a:r>
            <a:r>
              <a:rPr lang="en-US" sz="2400"/>
              <a:t>and which may be interrupted</a:t>
            </a:r>
            <a:endParaRPr/>
          </a:p>
        </p:txBody>
      </p:sp>
      <p:sp>
        <p:nvSpPr>
          <p:cNvPr id="828" name="Google Shape;828;p6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29" name="Google Shape;829;p6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30" name="Google Shape;830;p6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Context Model</a:t>
            </a:r>
            <a:endParaRPr/>
          </a:p>
        </p:txBody>
      </p:sp>
      <p:sp>
        <p:nvSpPr>
          <p:cNvPr id="168" name="Google Shape;168;p8"/>
          <p:cNvSpPr txBox="1">
            <a:spLocks noGrp="1"/>
          </p:cNvSpPr>
          <p:nvPr>
            <p:ph type="body" idx="1"/>
          </p:nvPr>
        </p:nvSpPr>
        <p:spPr>
          <a:xfrm>
            <a:off x="457200" y="1600201"/>
            <a:ext cx="8229600" cy="25908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chemeClr val="dk1"/>
              </a:buClr>
              <a:buSzPct val="100000"/>
              <a:buChar char="•"/>
            </a:pPr>
            <a:r>
              <a:rPr lang="en-US"/>
              <a:t>Context models are used to illustrate the </a:t>
            </a:r>
            <a:r>
              <a:rPr lang="en-US" b="1">
                <a:solidFill>
                  <a:srgbClr val="C00000"/>
                </a:solidFill>
              </a:rPr>
              <a:t>operational context of a system </a:t>
            </a:r>
            <a:r>
              <a:rPr lang="en-US"/>
              <a:t>- they show what lies outside the system boundaries</a:t>
            </a:r>
            <a:endParaRPr/>
          </a:p>
          <a:p>
            <a:pPr marL="342900" lvl="0" indent="-342900" algn="l" rtl="0">
              <a:lnSpc>
                <a:spcPct val="100000"/>
              </a:lnSpc>
              <a:spcBef>
                <a:spcPts val="544"/>
              </a:spcBef>
              <a:spcAft>
                <a:spcPts val="0"/>
              </a:spcAft>
              <a:buClr>
                <a:schemeClr val="dk1"/>
              </a:buClr>
              <a:buSzPct val="100000"/>
              <a:buChar char="•"/>
            </a:pPr>
            <a:r>
              <a:rPr lang="en-US"/>
              <a:t>Social and organisational concerns may affect the decision on where to position system boundaries</a:t>
            </a:r>
            <a:endParaRPr/>
          </a:p>
          <a:p>
            <a:pPr marL="342900" lvl="0" indent="-342900" algn="l" rtl="0">
              <a:lnSpc>
                <a:spcPct val="100000"/>
              </a:lnSpc>
              <a:spcBef>
                <a:spcPts val="544"/>
              </a:spcBef>
              <a:spcAft>
                <a:spcPts val="0"/>
              </a:spcAft>
              <a:buClr>
                <a:schemeClr val="dk1"/>
              </a:buClr>
              <a:buSzPct val="100000"/>
              <a:buChar char="•"/>
            </a:pPr>
            <a:r>
              <a:rPr lang="en-US"/>
              <a:t>Architectural models show the system and its relationship with other systems</a:t>
            </a:r>
            <a:endParaRPr/>
          </a:p>
          <a:p>
            <a:pPr marL="342900" lvl="0" indent="-170180" algn="l" rtl="0">
              <a:lnSpc>
                <a:spcPct val="100000"/>
              </a:lnSpc>
              <a:spcBef>
                <a:spcPts val="544"/>
              </a:spcBef>
              <a:spcAft>
                <a:spcPts val="0"/>
              </a:spcAft>
              <a:buClr>
                <a:schemeClr val="dk1"/>
              </a:buClr>
              <a:buSzPct val="100000"/>
              <a:buNone/>
            </a:pPr>
            <a:endParaRPr/>
          </a:p>
        </p:txBody>
      </p:sp>
      <p:sp>
        <p:nvSpPr>
          <p:cNvPr id="169" name="Google Shape;169;p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170" name="Google Shape;170;p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71" name="Google Shape;171;p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72" name="Google Shape;172;p8" descr="5.1 Mentcare context.eps"/>
          <p:cNvPicPr preferRelativeResize="0"/>
          <p:nvPr/>
        </p:nvPicPr>
        <p:blipFill rotWithShape="1">
          <a:blip r:embed="rId3">
            <a:alphaModFix/>
          </a:blip>
          <a:srcRect/>
          <a:stretch/>
        </p:blipFill>
        <p:spPr>
          <a:xfrm>
            <a:off x="2623457" y="4191001"/>
            <a:ext cx="3429000" cy="2160000"/>
          </a:xfrm>
          <a:prstGeom prst="rect">
            <a:avLst/>
          </a:prstGeom>
          <a:noFill/>
          <a:ln>
            <a:noFill/>
          </a:ln>
        </p:spPr>
      </p:pic>
      <p:sp>
        <p:nvSpPr>
          <p:cNvPr id="173" name="Google Shape;173;p8"/>
          <p:cNvSpPr txBox="1"/>
          <p:nvPr/>
        </p:nvSpPr>
        <p:spPr>
          <a:xfrm>
            <a:off x="6248400" y="4572000"/>
            <a:ext cx="1905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context of Mentcare system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Identifying the Object Behavior</a:t>
            </a:r>
            <a:endParaRPr/>
          </a:p>
        </p:txBody>
      </p:sp>
      <p:sp>
        <p:nvSpPr>
          <p:cNvPr id="836" name="Google Shape;836;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3200"/>
              <a:buChar char="•"/>
            </a:pPr>
            <a:r>
              <a:rPr lang="en-US"/>
              <a:t>In brief, a state in a state chart similar to </a:t>
            </a:r>
            <a:r>
              <a:rPr lang="en-US" b="1">
                <a:solidFill>
                  <a:srgbClr val="C00000"/>
                </a:solidFill>
              </a:rPr>
              <a:t>status condition:</a:t>
            </a:r>
            <a:r>
              <a:rPr lang="en-US">
                <a:solidFill>
                  <a:srgbClr val="C00000"/>
                </a:solidFill>
              </a:rPr>
              <a:t> </a:t>
            </a:r>
            <a:endParaRPr/>
          </a:p>
          <a:p>
            <a:pPr marL="742950" lvl="1" indent="-285750" algn="l" rtl="0">
              <a:lnSpc>
                <a:spcPct val="90000"/>
              </a:lnSpc>
              <a:spcBef>
                <a:spcPts val="600"/>
              </a:spcBef>
              <a:spcAft>
                <a:spcPts val="0"/>
              </a:spcAft>
              <a:buClr>
                <a:schemeClr val="dk1"/>
              </a:buClr>
              <a:buSzPts val="2800"/>
              <a:buChar char="–"/>
            </a:pPr>
            <a:r>
              <a:rPr lang="en-US"/>
              <a:t>Spans many business events</a:t>
            </a:r>
            <a:endParaRPr/>
          </a:p>
          <a:p>
            <a:pPr marL="742950" lvl="1" indent="-285750" algn="l" rtl="0">
              <a:lnSpc>
                <a:spcPct val="90000"/>
              </a:lnSpc>
              <a:spcBef>
                <a:spcPts val="600"/>
              </a:spcBef>
              <a:spcAft>
                <a:spcPts val="0"/>
              </a:spcAft>
              <a:buClr>
                <a:schemeClr val="dk1"/>
              </a:buClr>
              <a:buSzPts val="2800"/>
              <a:buChar char="–"/>
            </a:pPr>
            <a:r>
              <a:rPr lang="en-US"/>
              <a:t>Developed for complex problem domain classes    </a:t>
            </a:r>
            <a:endParaRPr/>
          </a:p>
          <a:p>
            <a:pPr marL="342900" lvl="0" indent="-342900" algn="l" rtl="0">
              <a:lnSpc>
                <a:spcPct val="90000"/>
              </a:lnSpc>
              <a:spcBef>
                <a:spcPts val="600"/>
              </a:spcBef>
              <a:spcAft>
                <a:spcPts val="0"/>
              </a:spcAft>
              <a:buClr>
                <a:schemeClr val="dk1"/>
              </a:buClr>
              <a:buSzPts val="3200"/>
              <a:buChar char="•"/>
            </a:pPr>
            <a:r>
              <a:rPr lang="en-US"/>
              <a:t>State chart/state machine diagram  </a:t>
            </a:r>
            <a:endParaRPr/>
          </a:p>
          <a:p>
            <a:pPr marL="742950" lvl="1" indent="-285750" algn="l" rtl="0">
              <a:lnSpc>
                <a:spcPct val="90000"/>
              </a:lnSpc>
              <a:spcBef>
                <a:spcPts val="600"/>
              </a:spcBef>
              <a:spcAft>
                <a:spcPts val="0"/>
              </a:spcAft>
              <a:buClr>
                <a:schemeClr val="dk1"/>
              </a:buClr>
              <a:buSzPts val="2800"/>
              <a:buChar char="–"/>
            </a:pPr>
            <a:r>
              <a:rPr lang="en-US"/>
              <a:t>Composed of ovals representing status of object </a:t>
            </a:r>
            <a:endParaRPr/>
          </a:p>
          <a:p>
            <a:pPr marL="742950" lvl="1" indent="-285750" algn="l" rtl="0">
              <a:lnSpc>
                <a:spcPct val="90000"/>
              </a:lnSpc>
              <a:spcBef>
                <a:spcPts val="600"/>
              </a:spcBef>
              <a:spcAft>
                <a:spcPts val="0"/>
              </a:spcAft>
              <a:buClr>
                <a:schemeClr val="dk1"/>
              </a:buClr>
              <a:buSzPts val="2800"/>
              <a:buChar char="–"/>
            </a:pPr>
            <a:r>
              <a:rPr lang="en-US"/>
              <a:t>Arrows represent transitions</a:t>
            </a:r>
            <a:endParaRPr/>
          </a:p>
        </p:txBody>
      </p:sp>
      <p:sp>
        <p:nvSpPr>
          <p:cNvPr id="837" name="Google Shape;837;p7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38" name="Google Shape;838;p7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39" name="Google Shape;839;p7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Identify States</a:t>
            </a:r>
            <a:endParaRPr/>
          </a:p>
        </p:txBody>
      </p:sp>
      <p:sp>
        <p:nvSpPr>
          <p:cNvPr id="845" name="Google Shape;845;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90000"/>
              </a:lnSpc>
              <a:spcBef>
                <a:spcPts val="0"/>
              </a:spcBef>
              <a:spcAft>
                <a:spcPts val="0"/>
              </a:spcAft>
              <a:buClr>
                <a:schemeClr val="dk1"/>
              </a:buClr>
              <a:buSzPct val="100000"/>
              <a:buChar char="•"/>
            </a:pPr>
            <a:r>
              <a:rPr lang="en-US"/>
              <a:t>Guidelines to help identify states:</a:t>
            </a:r>
            <a:endParaRPr/>
          </a:p>
          <a:p>
            <a:pPr marL="742950" lvl="1" indent="-285750" algn="l" rtl="0">
              <a:lnSpc>
                <a:spcPct val="90000"/>
              </a:lnSpc>
              <a:spcBef>
                <a:spcPts val="518"/>
              </a:spcBef>
              <a:spcAft>
                <a:spcPts val="0"/>
              </a:spcAft>
              <a:buClr>
                <a:schemeClr val="dk1"/>
              </a:buClr>
              <a:buSzPct val="100000"/>
              <a:buChar char="–"/>
            </a:pPr>
            <a:r>
              <a:rPr lang="en-US"/>
              <a:t>Check naming convention for status conditions </a:t>
            </a:r>
            <a:endParaRPr/>
          </a:p>
          <a:p>
            <a:pPr marL="742950" lvl="1" indent="-285750" algn="l" rtl="0">
              <a:lnSpc>
                <a:spcPct val="90000"/>
              </a:lnSpc>
              <a:spcBef>
                <a:spcPts val="518"/>
              </a:spcBef>
              <a:spcAft>
                <a:spcPts val="0"/>
              </a:spcAft>
              <a:buClr>
                <a:srgbClr val="C00000"/>
              </a:buClr>
              <a:buSzPct val="100000"/>
              <a:buChar char="–"/>
            </a:pPr>
            <a:r>
              <a:rPr lang="en-US">
                <a:solidFill>
                  <a:srgbClr val="C00000"/>
                </a:solidFill>
              </a:rPr>
              <a:t>Simple states </a:t>
            </a:r>
            <a:r>
              <a:rPr lang="en-US"/>
              <a:t>reflect simple conditions such as “On” </a:t>
            </a:r>
            <a:endParaRPr/>
          </a:p>
          <a:p>
            <a:pPr marL="742950" lvl="1" indent="-285750" algn="l" rtl="0">
              <a:lnSpc>
                <a:spcPct val="90000"/>
              </a:lnSpc>
              <a:spcBef>
                <a:spcPts val="518"/>
              </a:spcBef>
              <a:spcAft>
                <a:spcPts val="0"/>
              </a:spcAft>
              <a:buClr>
                <a:srgbClr val="C00000"/>
              </a:buClr>
              <a:buSzPct val="100000"/>
              <a:buChar char="–"/>
            </a:pPr>
            <a:r>
              <a:rPr lang="en-US">
                <a:solidFill>
                  <a:srgbClr val="C00000"/>
                </a:solidFill>
              </a:rPr>
              <a:t>Complex states </a:t>
            </a:r>
            <a:r>
              <a:rPr lang="en-US"/>
              <a:t>labeled with gerunds or verb phrases </a:t>
            </a:r>
            <a:endParaRPr/>
          </a:p>
          <a:p>
            <a:pPr marL="1143000" lvl="2" indent="-228600" algn="l" rtl="0">
              <a:lnSpc>
                <a:spcPct val="90000"/>
              </a:lnSpc>
              <a:spcBef>
                <a:spcPts val="444"/>
              </a:spcBef>
              <a:spcAft>
                <a:spcPts val="0"/>
              </a:spcAft>
              <a:buClr>
                <a:schemeClr val="dk1"/>
              </a:buClr>
              <a:buSzPct val="100000"/>
              <a:buChar char="•"/>
            </a:pPr>
            <a:r>
              <a:rPr lang="en-US"/>
              <a:t>Example:  “Being shipped” </a:t>
            </a:r>
            <a:endParaRPr/>
          </a:p>
          <a:p>
            <a:pPr marL="742950" lvl="1" indent="-285750" algn="l" rtl="0">
              <a:lnSpc>
                <a:spcPct val="90000"/>
              </a:lnSpc>
              <a:spcBef>
                <a:spcPts val="518"/>
              </a:spcBef>
              <a:spcAft>
                <a:spcPts val="0"/>
              </a:spcAft>
              <a:buClr>
                <a:srgbClr val="C00000"/>
              </a:buClr>
              <a:buSzPct val="100000"/>
              <a:buChar char="–"/>
            </a:pPr>
            <a:r>
              <a:rPr lang="en-US">
                <a:solidFill>
                  <a:srgbClr val="C00000"/>
                </a:solidFill>
              </a:rPr>
              <a:t>Active states </a:t>
            </a:r>
            <a:r>
              <a:rPr lang="en-US"/>
              <a:t>usually not labeled with nouns  </a:t>
            </a:r>
            <a:endParaRPr/>
          </a:p>
          <a:p>
            <a:pPr marL="742950" lvl="1" indent="-285750" algn="l" rtl="0">
              <a:lnSpc>
                <a:spcPct val="90000"/>
              </a:lnSpc>
              <a:spcBef>
                <a:spcPts val="518"/>
              </a:spcBef>
              <a:spcAft>
                <a:spcPts val="0"/>
              </a:spcAft>
              <a:buClr>
                <a:schemeClr val="dk1"/>
              </a:buClr>
              <a:buSzPct val="100000"/>
              <a:buChar char="–"/>
            </a:pPr>
            <a:r>
              <a:rPr lang="en-US"/>
              <a:t>Describe only states of being of the object itself</a:t>
            </a:r>
            <a:endParaRPr/>
          </a:p>
          <a:p>
            <a:pPr marL="742950" lvl="1" indent="-285750" algn="l" rtl="0">
              <a:lnSpc>
                <a:spcPct val="90000"/>
              </a:lnSpc>
              <a:spcBef>
                <a:spcPts val="518"/>
              </a:spcBef>
              <a:spcAft>
                <a:spcPts val="0"/>
              </a:spcAft>
              <a:buClr>
                <a:schemeClr val="dk1"/>
              </a:buClr>
              <a:buSzPct val="100000"/>
              <a:buChar char="–"/>
            </a:pPr>
            <a:r>
              <a:rPr lang="en-US"/>
              <a:t>Status conditions reported to management/customers </a:t>
            </a:r>
            <a:endParaRPr/>
          </a:p>
          <a:p>
            <a:pPr marL="1143000" lvl="2" indent="-228600" algn="l" rtl="0">
              <a:lnSpc>
                <a:spcPct val="90000"/>
              </a:lnSpc>
              <a:spcBef>
                <a:spcPts val="444"/>
              </a:spcBef>
              <a:spcAft>
                <a:spcPts val="0"/>
              </a:spcAft>
              <a:buClr>
                <a:schemeClr val="dk1"/>
              </a:buClr>
              <a:buSzPct val="100000"/>
              <a:buChar char="•"/>
            </a:pPr>
            <a:r>
              <a:rPr lang="en-US"/>
              <a:t>Example: “Shipped”</a:t>
            </a:r>
            <a:endParaRPr/>
          </a:p>
        </p:txBody>
      </p:sp>
      <p:sp>
        <p:nvSpPr>
          <p:cNvPr id="846" name="Google Shape;846;p7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47" name="Google Shape;847;p7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48" name="Google Shape;848;p7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Transition</a:t>
            </a:r>
            <a:endParaRPr/>
          </a:p>
        </p:txBody>
      </p:sp>
      <p:sp>
        <p:nvSpPr>
          <p:cNvPr id="854" name="Google Shape;854;p72"/>
          <p:cNvSpPr txBox="1">
            <a:spLocks noGrp="1"/>
          </p:cNvSpPr>
          <p:nvPr>
            <p:ph type="body" idx="1"/>
          </p:nvPr>
        </p:nvSpPr>
        <p:spPr>
          <a:xfrm>
            <a:off x="457200" y="2538478"/>
            <a:ext cx="8229600" cy="402163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Transitions have a simple syntax that may be used for external transitions (shown by an arrow) or internal transitions (nested within a state). </a:t>
            </a:r>
            <a:endParaRPr/>
          </a:p>
          <a:p>
            <a:pPr marL="342900" lvl="0" indent="-342900" algn="l" rtl="0">
              <a:lnSpc>
                <a:spcPct val="100000"/>
              </a:lnSpc>
              <a:spcBef>
                <a:spcPts val="592"/>
              </a:spcBef>
              <a:spcAft>
                <a:spcPts val="0"/>
              </a:spcAft>
              <a:buClr>
                <a:schemeClr val="dk1"/>
              </a:buClr>
              <a:buSzPct val="100000"/>
              <a:buChar char="•"/>
            </a:pPr>
            <a:r>
              <a:rPr lang="en-US"/>
              <a:t>Every transition has </a:t>
            </a:r>
            <a:r>
              <a:rPr lang="en-US" b="1">
                <a:solidFill>
                  <a:srgbClr val="C00000"/>
                </a:solidFill>
              </a:rPr>
              <a:t>three optional elements</a:t>
            </a:r>
            <a:r>
              <a:rPr lang="en-US"/>
              <a:t>: </a:t>
            </a:r>
            <a:endParaRPr/>
          </a:p>
          <a:p>
            <a:pPr marL="742950" lvl="1" indent="-285750" algn="l" rtl="0">
              <a:lnSpc>
                <a:spcPct val="100000"/>
              </a:lnSpc>
              <a:spcBef>
                <a:spcPts val="518"/>
              </a:spcBef>
              <a:spcAft>
                <a:spcPts val="0"/>
              </a:spcAft>
              <a:buClr>
                <a:schemeClr val="dk1"/>
              </a:buClr>
              <a:buSzPct val="100000"/>
              <a:buChar char="–"/>
            </a:pPr>
            <a:r>
              <a:rPr lang="en-US"/>
              <a:t>an </a:t>
            </a:r>
            <a:r>
              <a:rPr lang="en-US" b="1">
                <a:solidFill>
                  <a:srgbClr val="C00000"/>
                </a:solidFill>
              </a:rPr>
              <a:t>event</a:t>
            </a:r>
            <a:r>
              <a:rPr lang="en-US"/>
              <a:t> – this is an external or internal occurrence that triggers the transition</a:t>
            </a:r>
            <a:endParaRPr/>
          </a:p>
          <a:p>
            <a:pPr marL="742950" lvl="1" indent="-285750" algn="l" rtl="0">
              <a:lnSpc>
                <a:spcPct val="100000"/>
              </a:lnSpc>
              <a:spcBef>
                <a:spcPts val="518"/>
              </a:spcBef>
              <a:spcAft>
                <a:spcPts val="0"/>
              </a:spcAft>
              <a:buClr>
                <a:schemeClr val="dk1"/>
              </a:buClr>
              <a:buSzPct val="100000"/>
              <a:buChar char="–"/>
            </a:pPr>
            <a:r>
              <a:rPr lang="en-US"/>
              <a:t>a </a:t>
            </a:r>
            <a:r>
              <a:rPr lang="en-US" b="1">
                <a:solidFill>
                  <a:srgbClr val="C00000"/>
                </a:solidFill>
              </a:rPr>
              <a:t>guard condition </a:t>
            </a:r>
            <a:r>
              <a:rPr lang="en-US"/>
              <a:t>– this is a Boolean expression that must evaluate to true before the transition can occur</a:t>
            </a:r>
            <a:endParaRPr/>
          </a:p>
          <a:p>
            <a:pPr marL="742950" lvl="1" indent="-285750" algn="l" rtl="0">
              <a:lnSpc>
                <a:spcPct val="100000"/>
              </a:lnSpc>
              <a:spcBef>
                <a:spcPts val="518"/>
              </a:spcBef>
              <a:spcAft>
                <a:spcPts val="0"/>
              </a:spcAft>
              <a:buClr>
                <a:schemeClr val="dk1"/>
              </a:buClr>
              <a:buSzPct val="100000"/>
              <a:buChar char="–"/>
            </a:pPr>
            <a:r>
              <a:rPr lang="en-US"/>
              <a:t>an </a:t>
            </a:r>
            <a:r>
              <a:rPr lang="en-US" b="1">
                <a:solidFill>
                  <a:srgbClr val="C00000"/>
                </a:solidFill>
              </a:rPr>
              <a:t>action</a:t>
            </a:r>
            <a:r>
              <a:rPr lang="en-US"/>
              <a:t> – this is a piece of work associated with the transition, and occurs when the transition fires</a:t>
            </a:r>
            <a:endParaRPr/>
          </a:p>
        </p:txBody>
      </p:sp>
      <p:sp>
        <p:nvSpPr>
          <p:cNvPr id="855" name="Google Shape;855;p7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56" name="Google Shape;856;p7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57" name="Google Shape;857;p7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858" name="Google Shape;858;p72"/>
          <p:cNvPicPr preferRelativeResize="0"/>
          <p:nvPr/>
        </p:nvPicPr>
        <p:blipFill rotWithShape="1">
          <a:blip r:embed="rId3">
            <a:alphaModFix/>
          </a:blip>
          <a:srcRect/>
          <a:stretch/>
        </p:blipFill>
        <p:spPr>
          <a:xfrm>
            <a:off x="3124200" y="1660470"/>
            <a:ext cx="5124450" cy="781050"/>
          </a:xfrm>
          <a:prstGeom prst="rect">
            <a:avLst/>
          </a:prstGeom>
          <a:noFill/>
          <a:ln>
            <a:noFill/>
          </a:ln>
        </p:spPr>
      </p:pic>
      <p:pic>
        <p:nvPicPr>
          <p:cNvPr id="859" name="Google Shape;859;p72"/>
          <p:cNvPicPr preferRelativeResize="0"/>
          <p:nvPr/>
        </p:nvPicPr>
        <p:blipFill rotWithShape="1">
          <a:blip r:embed="rId4">
            <a:alphaModFix/>
          </a:blip>
          <a:srcRect/>
          <a:stretch/>
        </p:blipFill>
        <p:spPr>
          <a:xfrm>
            <a:off x="1143000" y="1522358"/>
            <a:ext cx="1800225" cy="10572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Event</a:t>
            </a:r>
            <a:endParaRPr/>
          </a:p>
        </p:txBody>
      </p:sp>
      <p:sp>
        <p:nvSpPr>
          <p:cNvPr id="865" name="Google Shape;865;p73"/>
          <p:cNvSpPr txBox="1">
            <a:spLocks noGrp="1"/>
          </p:cNvSpPr>
          <p:nvPr>
            <p:ph type="body" idx="1"/>
          </p:nvPr>
        </p:nvSpPr>
        <p:spPr>
          <a:xfrm>
            <a:off x="274320" y="1600200"/>
            <a:ext cx="7086600" cy="4959911"/>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a:t>UML defines an event as, “the specification of a noteworthy occurrence that has location in time and space.” </a:t>
            </a:r>
            <a:endParaRPr/>
          </a:p>
          <a:p>
            <a:pPr marL="342900" lvl="0" indent="-342900" algn="l" rtl="0">
              <a:lnSpc>
                <a:spcPct val="100000"/>
              </a:lnSpc>
              <a:spcBef>
                <a:spcPts val="544"/>
              </a:spcBef>
              <a:spcAft>
                <a:spcPts val="0"/>
              </a:spcAft>
              <a:buClr>
                <a:schemeClr val="dk1"/>
              </a:buClr>
              <a:buSzPct val="100000"/>
              <a:buChar char="•"/>
            </a:pPr>
            <a:r>
              <a:rPr lang="en-US"/>
              <a:t>Events trigger transitions in state machines</a:t>
            </a:r>
            <a:endParaRPr/>
          </a:p>
          <a:p>
            <a:pPr marL="342900" lvl="0" indent="-342900" algn="l" rtl="0">
              <a:lnSpc>
                <a:spcPct val="100000"/>
              </a:lnSpc>
              <a:spcBef>
                <a:spcPts val="544"/>
              </a:spcBef>
              <a:spcAft>
                <a:spcPts val="0"/>
              </a:spcAft>
              <a:buClr>
                <a:schemeClr val="dk1"/>
              </a:buClr>
              <a:buSzPct val="100000"/>
              <a:buChar char="•"/>
            </a:pPr>
            <a:r>
              <a:rPr lang="en-US"/>
              <a:t>Events may be shown externally on transitions</a:t>
            </a:r>
            <a:endParaRPr/>
          </a:p>
          <a:p>
            <a:pPr marL="342900" lvl="0" indent="-342900" algn="l" rtl="0">
              <a:lnSpc>
                <a:spcPct val="100000"/>
              </a:lnSpc>
              <a:spcBef>
                <a:spcPts val="544"/>
              </a:spcBef>
              <a:spcAft>
                <a:spcPts val="0"/>
              </a:spcAft>
              <a:buClr>
                <a:schemeClr val="dk1"/>
              </a:buClr>
              <a:buSzPct val="100000"/>
              <a:buChar char="•"/>
            </a:pPr>
            <a:r>
              <a:rPr lang="en-US"/>
              <a:t>There are </a:t>
            </a:r>
            <a:r>
              <a:rPr lang="en-US" b="1">
                <a:solidFill>
                  <a:srgbClr val="C00000"/>
                </a:solidFill>
              </a:rPr>
              <a:t>four types of event</a:t>
            </a:r>
            <a:r>
              <a:rPr lang="en-US"/>
              <a:t>, each of which has different semantics: </a:t>
            </a:r>
            <a:endParaRPr/>
          </a:p>
          <a:p>
            <a:pPr marL="971550" lvl="1" indent="-514350" algn="l" rtl="0">
              <a:lnSpc>
                <a:spcPct val="100000"/>
              </a:lnSpc>
              <a:spcBef>
                <a:spcPts val="476"/>
              </a:spcBef>
              <a:spcAft>
                <a:spcPts val="0"/>
              </a:spcAft>
              <a:buClr>
                <a:schemeClr val="dk1"/>
              </a:buClr>
              <a:buSzPct val="100000"/>
              <a:buFont typeface="Calibri"/>
              <a:buAutoNum type="arabicPeriod"/>
            </a:pPr>
            <a:r>
              <a:rPr lang="en-US"/>
              <a:t>call event</a:t>
            </a:r>
            <a:endParaRPr/>
          </a:p>
          <a:p>
            <a:pPr marL="971550" lvl="1" indent="-514350" algn="l" rtl="0">
              <a:lnSpc>
                <a:spcPct val="100000"/>
              </a:lnSpc>
              <a:spcBef>
                <a:spcPts val="476"/>
              </a:spcBef>
              <a:spcAft>
                <a:spcPts val="0"/>
              </a:spcAft>
              <a:buClr>
                <a:schemeClr val="dk1"/>
              </a:buClr>
              <a:buSzPct val="100000"/>
              <a:buFont typeface="Calibri"/>
              <a:buAutoNum type="arabicPeriod"/>
            </a:pPr>
            <a:r>
              <a:rPr lang="en-US"/>
              <a:t>signal event</a:t>
            </a:r>
            <a:endParaRPr/>
          </a:p>
          <a:p>
            <a:pPr marL="971550" lvl="1" indent="-514350" algn="l" rtl="0">
              <a:lnSpc>
                <a:spcPct val="100000"/>
              </a:lnSpc>
              <a:spcBef>
                <a:spcPts val="476"/>
              </a:spcBef>
              <a:spcAft>
                <a:spcPts val="0"/>
              </a:spcAft>
              <a:buClr>
                <a:schemeClr val="dk1"/>
              </a:buClr>
              <a:buSzPct val="100000"/>
              <a:buFont typeface="Calibri"/>
              <a:buAutoNum type="arabicPeriod"/>
            </a:pPr>
            <a:r>
              <a:rPr lang="en-US"/>
              <a:t>change event</a:t>
            </a:r>
            <a:endParaRPr/>
          </a:p>
          <a:p>
            <a:pPr marL="971550" lvl="1" indent="-514350" algn="l" rtl="0">
              <a:lnSpc>
                <a:spcPct val="100000"/>
              </a:lnSpc>
              <a:spcBef>
                <a:spcPts val="476"/>
              </a:spcBef>
              <a:spcAft>
                <a:spcPts val="0"/>
              </a:spcAft>
              <a:buClr>
                <a:schemeClr val="dk1"/>
              </a:buClr>
              <a:buSzPct val="100000"/>
              <a:buFont typeface="Calibri"/>
              <a:buAutoNum type="arabicPeriod"/>
            </a:pPr>
            <a:r>
              <a:rPr lang="en-US"/>
              <a:t>time event</a:t>
            </a:r>
            <a:endParaRPr/>
          </a:p>
        </p:txBody>
      </p:sp>
      <p:sp>
        <p:nvSpPr>
          <p:cNvPr id="866" name="Google Shape;866;p7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67" name="Google Shape;867;p7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68" name="Google Shape;868;p7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869" name="Google Shape;869;p73"/>
          <p:cNvPicPr preferRelativeResize="0"/>
          <p:nvPr/>
        </p:nvPicPr>
        <p:blipFill rotWithShape="1">
          <a:blip r:embed="rId3">
            <a:alphaModFix/>
          </a:blip>
          <a:srcRect/>
          <a:stretch/>
        </p:blipFill>
        <p:spPr>
          <a:xfrm>
            <a:off x="7265670" y="2902697"/>
            <a:ext cx="1843828" cy="2880982"/>
          </a:xfrm>
          <a:prstGeom prst="rect">
            <a:avLst/>
          </a:prstGeom>
          <a:noFill/>
          <a:ln>
            <a:noFill/>
          </a:ln>
        </p:spPr>
      </p:pic>
      <p:pic>
        <p:nvPicPr>
          <p:cNvPr id="870" name="Google Shape;870;p73"/>
          <p:cNvPicPr preferRelativeResize="0"/>
          <p:nvPr/>
        </p:nvPicPr>
        <p:blipFill rotWithShape="1">
          <a:blip r:embed="rId4">
            <a:alphaModFix/>
          </a:blip>
          <a:srcRect/>
          <a:stretch/>
        </p:blipFill>
        <p:spPr>
          <a:xfrm>
            <a:off x="7113270" y="1832305"/>
            <a:ext cx="1809750" cy="800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Example: Call Event State Chart</a:t>
            </a:r>
            <a:endParaRPr/>
          </a:p>
        </p:txBody>
      </p:sp>
      <p:pic>
        <p:nvPicPr>
          <p:cNvPr id="876" name="Google Shape;876;p74"/>
          <p:cNvPicPr preferRelativeResize="0">
            <a:picLocks noGrp="1"/>
          </p:cNvPicPr>
          <p:nvPr>
            <p:ph type="body" idx="1"/>
          </p:nvPr>
        </p:nvPicPr>
        <p:blipFill rotWithShape="1">
          <a:blip r:embed="rId3">
            <a:alphaModFix/>
          </a:blip>
          <a:srcRect/>
          <a:stretch/>
        </p:blipFill>
        <p:spPr>
          <a:xfrm>
            <a:off x="2271712" y="1872456"/>
            <a:ext cx="4600575" cy="3981450"/>
          </a:xfrm>
          <a:prstGeom prst="rect">
            <a:avLst/>
          </a:prstGeom>
          <a:noFill/>
          <a:ln>
            <a:noFill/>
          </a:ln>
        </p:spPr>
      </p:pic>
      <p:sp>
        <p:nvSpPr>
          <p:cNvPr id="877" name="Google Shape;877;p7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78" name="Google Shape;878;p7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79" name="Google Shape;879;p7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880" name="Google Shape;880;p74"/>
          <p:cNvPicPr preferRelativeResize="0"/>
          <p:nvPr/>
        </p:nvPicPr>
        <p:blipFill rotWithShape="1">
          <a:blip r:embed="rId4">
            <a:alphaModFix/>
          </a:blip>
          <a:srcRect/>
          <a:stretch/>
        </p:blipFill>
        <p:spPr>
          <a:xfrm>
            <a:off x="152400" y="1652540"/>
            <a:ext cx="1838325" cy="1019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Example: Signal Event State Chart </a:t>
            </a:r>
            <a:endParaRPr/>
          </a:p>
        </p:txBody>
      </p:sp>
      <p:pic>
        <p:nvPicPr>
          <p:cNvPr id="886" name="Google Shape;886;p75"/>
          <p:cNvPicPr preferRelativeResize="0">
            <a:picLocks noGrp="1"/>
          </p:cNvPicPr>
          <p:nvPr>
            <p:ph type="body" idx="1"/>
          </p:nvPr>
        </p:nvPicPr>
        <p:blipFill rotWithShape="1">
          <a:blip r:embed="rId3">
            <a:alphaModFix/>
          </a:blip>
          <a:srcRect/>
          <a:stretch/>
        </p:blipFill>
        <p:spPr>
          <a:xfrm>
            <a:off x="2469777" y="2743200"/>
            <a:ext cx="4419600" cy="3105150"/>
          </a:xfrm>
          <a:prstGeom prst="rect">
            <a:avLst/>
          </a:prstGeom>
          <a:noFill/>
          <a:ln>
            <a:noFill/>
          </a:ln>
        </p:spPr>
      </p:pic>
      <p:sp>
        <p:nvSpPr>
          <p:cNvPr id="887" name="Google Shape;887;p7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888" name="Google Shape;888;p7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889" name="Google Shape;889;p7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890" name="Google Shape;890;p75"/>
          <p:cNvPicPr preferRelativeResize="0"/>
          <p:nvPr/>
        </p:nvPicPr>
        <p:blipFill rotWithShape="1">
          <a:blip r:embed="rId4">
            <a:alphaModFix/>
          </a:blip>
          <a:srcRect/>
          <a:stretch/>
        </p:blipFill>
        <p:spPr>
          <a:xfrm>
            <a:off x="6315075" y="1618970"/>
            <a:ext cx="2371725" cy="1476375"/>
          </a:xfrm>
          <a:prstGeom prst="rect">
            <a:avLst/>
          </a:prstGeom>
          <a:noFill/>
          <a:ln>
            <a:noFill/>
          </a:ln>
        </p:spPr>
      </p:pic>
      <p:pic>
        <p:nvPicPr>
          <p:cNvPr id="891" name="Google Shape;891;p75"/>
          <p:cNvPicPr preferRelativeResize="0"/>
          <p:nvPr/>
        </p:nvPicPr>
        <p:blipFill rotWithShape="1">
          <a:blip r:embed="rId5">
            <a:alphaModFix/>
          </a:blip>
          <a:srcRect/>
          <a:stretch/>
        </p:blipFill>
        <p:spPr>
          <a:xfrm>
            <a:off x="392793" y="2971800"/>
            <a:ext cx="1866900" cy="1685925"/>
          </a:xfrm>
          <a:prstGeom prst="rect">
            <a:avLst/>
          </a:prstGeom>
          <a:noFill/>
          <a:ln>
            <a:noFill/>
          </a:ln>
        </p:spPr>
      </p:pic>
      <p:cxnSp>
        <p:nvCxnSpPr>
          <p:cNvPr id="892" name="Google Shape;892;p75"/>
          <p:cNvCxnSpPr/>
          <p:nvPr/>
        </p:nvCxnSpPr>
        <p:spPr>
          <a:xfrm flipH="1">
            <a:off x="5943600" y="3117385"/>
            <a:ext cx="945778" cy="921215"/>
          </a:xfrm>
          <a:prstGeom prst="straightConnector1">
            <a:avLst/>
          </a:prstGeom>
          <a:noFill/>
          <a:ln w="38100" cap="flat" cmpd="sng">
            <a:solidFill>
              <a:srgbClr val="C00000"/>
            </a:solidFill>
            <a:prstDash val="solid"/>
            <a:round/>
            <a:headEnd type="none" w="sm" len="sm"/>
            <a:tailEnd type="triangle" w="med" len="med"/>
          </a:ln>
        </p:spPr>
      </p:cxnSp>
      <p:sp>
        <p:nvSpPr>
          <p:cNvPr id="893" name="Google Shape;893;p75"/>
          <p:cNvSpPr txBox="1"/>
          <p:nvPr/>
        </p:nvSpPr>
        <p:spPr>
          <a:xfrm>
            <a:off x="609601" y="1745654"/>
            <a:ext cx="54102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Note: A state chart relates to the class that provides the signal e.g. OverdrawnAccount that triggers respective event and action</a:t>
            </a: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Example: Change Event State Chart</a:t>
            </a:r>
            <a:endParaRPr/>
          </a:p>
        </p:txBody>
      </p:sp>
      <p:pic>
        <p:nvPicPr>
          <p:cNvPr id="899" name="Google Shape;899;p76"/>
          <p:cNvPicPr preferRelativeResize="0">
            <a:picLocks noGrp="1"/>
          </p:cNvPicPr>
          <p:nvPr>
            <p:ph type="body" idx="1"/>
          </p:nvPr>
        </p:nvPicPr>
        <p:blipFill rotWithShape="1">
          <a:blip r:embed="rId3">
            <a:alphaModFix/>
          </a:blip>
          <a:srcRect/>
          <a:stretch/>
        </p:blipFill>
        <p:spPr>
          <a:xfrm>
            <a:off x="2381250" y="1853406"/>
            <a:ext cx="4381500" cy="4019550"/>
          </a:xfrm>
          <a:prstGeom prst="rect">
            <a:avLst/>
          </a:prstGeom>
          <a:noFill/>
          <a:ln>
            <a:noFill/>
          </a:ln>
        </p:spPr>
      </p:pic>
      <p:sp>
        <p:nvSpPr>
          <p:cNvPr id="900" name="Google Shape;900;p7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01" name="Google Shape;901;p7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02" name="Google Shape;902;p7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Example: Time Event State Chart</a:t>
            </a:r>
            <a:endParaRPr/>
          </a:p>
        </p:txBody>
      </p:sp>
      <p:pic>
        <p:nvPicPr>
          <p:cNvPr id="908" name="Google Shape;908;p77"/>
          <p:cNvPicPr preferRelativeResize="0">
            <a:picLocks noGrp="1"/>
          </p:cNvPicPr>
          <p:nvPr>
            <p:ph type="body" idx="1"/>
          </p:nvPr>
        </p:nvPicPr>
        <p:blipFill rotWithShape="1">
          <a:blip r:embed="rId3">
            <a:alphaModFix/>
          </a:blip>
          <a:srcRect/>
          <a:stretch/>
        </p:blipFill>
        <p:spPr>
          <a:xfrm>
            <a:off x="2444377" y="2549217"/>
            <a:ext cx="4352925" cy="3038475"/>
          </a:xfrm>
          <a:prstGeom prst="rect">
            <a:avLst/>
          </a:prstGeom>
          <a:noFill/>
          <a:ln>
            <a:noFill/>
          </a:ln>
        </p:spPr>
      </p:pic>
      <p:sp>
        <p:nvSpPr>
          <p:cNvPr id="909" name="Google Shape;909;p7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10" name="Google Shape;910;p7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11" name="Google Shape;911;p7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912" name="Google Shape;912;p77"/>
          <p:cNvPicPr preferRelativeResize="0"/>
          <p:nvPr/>
        </p:nvPicPr>
        <p:blipFill rotWithShape="1">
          <a:blip r:embed="rId4">
            <a:alphaModFix/>
          </a:blip>
          <a:srcRect/>
          <a:stretch/>
        </p:blipFill>
        <p:spPr>
          <a:xfrm>
            <a:off x="435429" y="1920601"/>
            <a:ext cx="1809750" cy="723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State Diagram of a Microwave Oven</a:t>
            </a:r>
            <a:endParaRPr/>
          </a:p>
        </p:txBody>
      </p:sp>
      <p:sp>
        <p:nvSpPr>
          <p:cNvPr id="918" name="Google Shape;918;p7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19" name="Google Shape;919;p7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20" name="Google Shape;920;p7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921" name="Google Shape;921;p78" descr="5.16 MWOvenStateDiag.eps"/>
          <p:cNvPicPr preferRelativeResize="0">
            <a:picLocks noGrp="1"/>
          </p:cNvPicPr>
          <p:nvPr>
            <p:ph type="body" idx="1"/>
          </p:nvPr>
        </p:nvPicPr>
        <p:blipFill rotWithShape="1">
          <a:blip r:embed="rId3">
            <a:alphaModFix/>
          </a:blip>
          <a:srcRect/>
          <a:stretch/>
        </p:blipFill>
        <p:spPr>
          <a:xfrm>
            <a:off x="1095095" y="1752600"/>
            <a:ext cx="7280709" cy="4419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Example: Microwave Oven Operation</a:t>
            </a:r>
            <a:endParaRPr/>
          </a:p>
        </p:txBody>
      </p:sp>
      <p:sp>
        <p:nvSpPr>
          <p:cNvPr id="927" name="Google Shape;927;p7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28" name="Google Shape;928;p7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29" name="Google Shape;929;p7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pic>
        <p:nvPicPr>
          <p:cNvPr id="930" name="Google Shape;930;p79" descr="5.18 Operate-state-mc.eps"/>
          <p:cNvPicPr preferRelativeResize="0">
            <a:picLocks noGrp="1"/>
          </p:cNvPicPr>
          <p:nvPr>
            <p:ph type="body" idx="1"/>
          </p:nvPr>
        </p:nvPicPr>
        <p:blipFill rotWithShape="1">
          <a:blip r:embed="rId3">
            <a:alphaModFix/>
          </a:blip>
          <a:srcRect/>
          <a:stretch/>
        </p:blipFill>
        <p:spPr>
          <a:xfrm>
            <a:off x="1905000" y="1676400"/>
            <a:ext cx="5638800" cy="45355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UML Diagram Types</a:t>
            </a:r>
            <a:endParaRPr/>
          </a:p>
        </p:txBody>
      </p:sp>
      <p:sp>
        <p:nvSpPr>
          <p:cNvPr id="179" name="Google Shape;179;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rgbClr val="C00000"/>
              </a:buClr>
              <a:buSzPct val="100000"/>
              <a:buChar char="•"/>
            </a:pPr>
            <a:r>
              <a:rPr lang="en-US" b="1">
                <a:solidFill>
                  <a:srgbClr val="C00000"/>
                </a:solidFill>
              </a:rPr>
              <a:t>Activity diagrams</a:t>
            </a:r>
            <a:r>
              <a:rPr lang="en-US" b="1"/>
              <a:t> </a:t>
            </a:r>
            <a:r>
              <a:rPr lang="en-US"/>
              <a:t>show the activities involved in a process or in data processing</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Use case diagrams</a:t>
            </a:r>
            <a:r>
              <a:rPr lang="en-US" b="1"/>
              <a:t> </a:t>
            </a:r>
            <a:r>
              <a:rPr lang="en-US"/>
              <a:t>show the interactions between a system and its environment</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Sequence diagrams</a:t>
            </a:r>
            <a:r>
              <a:rPr lang="en-US" b="1"/>
              <a:t> </a:t>
            </a:r>
            <a:r>
              <a:rPr lang="en-US"/>
              <a:t>show interactions between actors and the system and between system components</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Class diagrams</a:t>
            </a:r>
            <a:r>
              <a:rPr lang="en-US" b="1"/>
              <a:t> </a:t>
            </a:r>
            <a:r>
              <a:rPr lang="en-US"/>
              <a:t>show the object classes in the system and the associations between these classes</a:t>
            </a:r>
            <a:endParaRPr/>
          </a:p>
          <a:p>
            <a:pPr marL="342900" lvl="0" indent="-342900" algn="l" rtl="0">
              <a:lnSpc>
                <a:spcPct val="100000"/>
              </a:lnSpc>
              <a:spcBef>
                <a:spcPts val="544"/>
              </a:spcBef>
              <a:spcAft>
                <a:spcPts val="0"/>
              </a:spcAft>
              <a:buClr>
                <a:srgbClr val="C00000"/>
              </a:buClr>
              <a:buSzPct val="100000"/>
              <a:buChar char="•"/>
            </a:pPr>
            <a:r>
              <a:rPr lang="en-US" b="1">
                <a:solidFill>
                  <a:srgbClr val="C00000"/>
                </a:solidFill>
              </a:rPr>
              <a:t>State diagrams </a:t>
            </a:r>
            <a:r>
              <a:rPr lang="en-US"/>
              <a:t>show how the system reacts to internal and external events</a:t>
            </a:r>
            <a:endParaRPr/>
          </a:p>
          <a:p>
            <a:pPr marL="342900" lvl="0" indent="-170180" algn="l" rtl="0">
              <a:lnSpc>
                <a:spcPct val="100000"/>
              </a:lnSpc>
              <a:spcBef>
                <a:spcPts val="544"/>
              </a:spcBef>
              <a:spcAft>
                <a:spcPts val="0"/>
              </a:spcAft>
              <a:buClr>
                <a:schemeClr val="dk1"/>
              </a:buClr>
              <a:buSzPct val="100000"/>
              <a:buNone/>
            </a:pPr>
            <a:endParaRPr/>
          </a:p>
        </p:txBody>
      </p:sp>
      <p:sp>
        <p:nvSpPr>
          <p:cNvPr id="180" name="Google Shape;180;p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81" name="Google Shape;181;p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82" name="Google Shape;182;p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a:t>Rules for Developing State Charts </a:t>
            </a:r>
            <a:endParaRPr/>
          </a:p>
        </p:txBody>
      </p:sp>
      <p:sp>
        <p:nvSpPr>
          <p:cNvPr id="936" name="Google Shape;936;p80"/>
          <p:cNvSpPr txBox="1">
            <a:spLocks noGrp="1"/>
          </p:cNvSpPr>
          <p:nvPr>
            <p:ph type="body" idx="1"/>
          </p:nvPr>
        </p:nvSpPr>
        <p:spPr>
          <a:xfrm>
            <a:off x="685800" y="1752600"/>
            <a:ext cx="7772400" cy="4343400"/>
          </a:xfrm>
          <a:prstGeom prst="rect">
            <a:avLst/>
          </a:prstGeom>
          <a:noFill/>
          <a:ln>
            <a:noFill/>
          </a:ln>
        </p:spPr>
        <p:txBody>
          <a:bodyPr spcFirstLastPara="1" wrap="square" lIns="91425" tIns="45700" rIns="91425" bIns="45700" anchor="t" anchorCtr="0">
            <a:normAutofit fontScale="92500" lnSpcReduction="10000"/>
          </a:bodyPr>
          <a:lstStyle/>
          <a:p>
            <a:pPr marL="533400" lvl="0" indent="-533400" algn="l" rtl="0">
              <a:lnSpc>
                <a:spcPct val="100000"/>
              </a:lnSpc>
              <a:spcBef>
                <a:spcPts val="0"/>
              </a:spcBef>
              <a:spcAft>
                <a:spcPts val="0"/>
              </a:spcAft>
              <a:buClr>
                <a:schemeClr val="dk1"/>
              </a:buClr>
              <a:buSzPct val="100000"/>
              <a:buFont typeface="Noto Sans Symbols"/>
              <a:buAutoNum type="arabicPeriod"/>
            </a:pPr>
            <a:r>
              <a:rPr lang="en-US" sz="2800"/>
              <a:t>Select the </a:t>
            </a:r>
            <a:r>
              <a:rPr lang="en-US" sz="2800">
                <a:solidFill>
                  <a:srgbClr val="C00000"/>
                </a:solidFill>
              </a:rPr>
              <a:t>classes</a:t>
            </a:r>
            <a:r>
              <a:rPr lang="en-US" sz="2800"/>
              <a:t> that will require state charts</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t>List all the </a:t>
            </a:r>
            <a:r>
              <a:rPr lang="en-US" sz="2800">
                <a:solidFill>
                  <a:srgbClr val="C00000"/>
                </a:solidFill>
              </a:rPr>
              <a:t>status conditions </a:t>
            </a:r>
            <a:r>
              <a:rPr lang="en-US" sz="2800"/>
              <a:t>for each group </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t>Specify </a:t>
            </a:r>
            <a:r>
              <a:rPr lang="en-US" sz="2800">
                <a:solidFill>
                  <a:srgbClr val="C00000"/>
                </a:solidFill>
              </a:rPr>
              <a:t>transitions</a:t>
            </a:r>
            <a:r>
              <a:rPr lang="en-US" sz="2800"/>
              <a:t> that cause object to leave the identified state </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solidFill>
                  <a:srgbClr val="C00000"/>
                </a:solidFill>
              </a:rPr>
              <a:t>Sequence</a:t>
            </a:r>
            <a:r>
              <a:rPr lang="en-US" sz="2800"/>
              <a:t> state-transition combinations in  correct order</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t>Identify </a:t>
            </a:r>
            <a:r>
              <a:rPr lang="en-US" sz="2800">
                <a:solidFill>
                  <a:srgbClr val="C00000"/>
                </a:solidFill>
              </a:rPr>
              <a:t>concurrent</a:t>
            </a:r>
            <a:r>
              <a:rPr lang="en-US" sz="2800"/>
              <a:t> paths (if any)</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t>Look for </a:t>
            </a:r>
            <a:r>
              <a:rPr lang="en-US" sz="2800">
                <a:solidFill>
                  <a:srgbClr val="C00000"/>
                </a:solidFill>
              </a:rPr>
              <a:t>additional transitions</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solidFill>
                  <a:srgbClr val="C00000"/>
                </a:solidFill>
              </a:rPr>
              <a:t>Expand</a:t>
            </a:r>
            <a:r>
              <a:rPr lang="en-US" sz="2800"/>
              <a:t> each transition as appropriate </a:t>
            </a:r>
            <a:endParaRPr/>
          </a:p>
          <a:p>
            <a:pPr marL="533400" lvl="0" indent="-533400" algn="l" rtl="0">
              <a:lnSpc>
                <a:spcPct val="100000"/>
              </a:lnSpc>
              <a:spcBef>
                <a:spcPts val="600"/>
              </a:spcBef>
              <a:spcAft>
                <a:spcPts val="0"/>
              </a:spcAft>
              <a:buClr>
                <a:schemeClr val="dk1"/>
              </a:buClr>
              <a:buSzPct val="100000"/>
              <a:buFont typeface="Noto Sans Symbols"/>
              <a:buAutoNum type="arabicPeriod"/>
            </a:pPr>
            <a:r>
              <a:rPr lang="en-US" sz="2800">
                <a:solidFill>
                  <a:srgbClr val="C00000"/>
                </a:solidFill>
              </a:rPr>
              <a:t>Review</a:t>
            </a:r>
            <a:r>
              <a:rPr lang="en-US" sz="2800"/>
              <a:t> and test each state chart</a:t>
            </a:r>
            <a:endParaRPr/>
          </a:p>
        </p:txBody>
      </p:sp>
      <p:sp>
        <p:nvSpPr>
          <p:cNvPr id="937" name="Google Shape;937;p80"/>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38" name="Google Shape;938;p80"/>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939" name="Google Shape;939;p80"/>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Key Points…</a:t>
            </a:r>
            <a:endParaRPr/>
          </a:p>
        </p:txBody>
      </p:sp>
      <p:sp>
        <p:nvSpPr>
          <p:cNvPr id="945" name="Google Shape;945;p81"/>
          <p:cNvSpPr txBox="1">
            <a:spLocks noGrp="1"/>
          </p:cNvSpPr>
          <p:nvPr>
            <p:ph type="body" idx="1"/>
          </p:nvPr>
        </p:nvSpPr>
        <p:spPr>
          <a:xfrm>
            <a:off x="457200" y="1541276"/>
            <a:ext cx="8458200" cy="496112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2400"/>
              <a:t>A model is an abstract view of a system that ignores system details. Complementary system models can be developed to show the system’s context, interactions, structure and behavior.</a:t>
            </a:r>
            <a:endParaRPr/>
          </a:p>
          <a:p>
            <a:pPr marL="342900" lvl="0" indent="-342900" algn="l" rtl="0">
              <a:lnSpc>
                <a:spcPct val="100000"/>
              </a:lnSpc>
              <a:spcBef>
                <a:spcPts val="480"/>
              </a:spcBef>
              <a:spcAft>
                <a:spcPts val="0"/>
              </a:spcAft>
              <a:buClr>
                <a:schemeClr val="dk1"/>
              </a:buClr>
              <a:buSzPts val="2400"/>
              <a:buChar char="•"/>
            </a:pPr>
            <a:r>
              <a:rPr lang="en-US" sz="2400"/>
              <a:t>Context models show how a system that is being modeled is positioned in an environment with other systems and processes. </a:t>
            </a:r>
            <a:endParaRPr sz="2400"/>
          </a:p>
          <a:p>
            <a:pPr marL="342900" lvl="0" indent="-342900" algn="l" rtl="0">
              <a:lnSpc>
                <a:spcPct val="100000"/>
              </a:lnSpc>
              <a:spcBef>
                <a:spcPts val="480"/>
              </a:spcBef>
              <a:spcAft>
                <a:spcPts val="0"/>
              </a:spcAft>
              <a:buClr>
                <a:schemeClr val="dk1"/>
              </a:buClr>
              <a:buSzPts val="2400"/>
              <a:buChar char="•"/>
            </a:pPr>
            <a:r>
              <a:rPr lang="en-US" sz="2400"/>
              <a:t>Use case diagrams and sequence diagrams are used to describe the interactions between users and systems in the system being designed. Use cases describe interactions between a system and external actors; sequence diagrams add more information to these by showing interactions between system objects.</a:t>
            </a:r>
            <a:endParaRPr sz="2400"/>
          </a:p>
          <a:p>
            <a:pPr marL="342900" lvl="0" indent="-190500" algn="l" rtl="0">
              <a:lnSpc>
                <a:spcPct val="100000"/>
              </a:lnSpc>
              <a:spcBef>
                <a:spcPts val="480"/>
              </a:spcBef>
              <a:spcAft>
                <a:spcPts val="0"/>
              </a:spcAft>
              <a:buClr>
                <a:schemeClr val="dk1"/>
              </a:buClr>
              <a:buSzPts val="2400"/>
              <a:buNone/>
            </a:pPr>
            <a:endParaRPr sz="2400"/>
          </a:p>
        </p:txBody>
      </p:sp>
      <p:sp>
        <p:nvSpPr>
          <p:cNvPr id="946" name="Google Shape;946;p81"/>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47" name="Google Shape;947;p81"/>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48" name="Google Shape;948;p81"/>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Key Points</a:t>
            </a:r>
            <a:endParaRPr/>
          </a:p>
        </p:txBody>
      </p:sp>
      <p:sp>
        <p:nvSpPr>
          <p:cNvPr id="954" name="Google Shape;954;p82"/>
          <p:cNvSpPr txBox="1">
            <a:spLocks noGrp="1"/>
          </p:cNvSpPr>
          <p:nvPr>
            <p:ph type="body" idx="1"/>
          </p:nvPr>
        </p:nvSpPr>
        <p:spPr>
          <a:xfrm>
            <a:off x="457200" y="1512248"/>
            <a:ext cx="8229600" cy="468648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2400"/>
              <a:t>Structural models show the organization and architecture of a system. Class diagrams are used to define the static structure of classes in a system and their associations.</a:t>
            </a:r>
            <a:endParaRPr sz="2400"/>
          </a:p>
          <a:p>
            <a:pPr marL="342900" lvl="0" indent="-342900" algn="l" rtl="0">
              <a:lnSpc>
                <a:spcPct val="100000"/>
              </a:lnSpc>
              <a:spcBef>
                <a:spcPts val="480"/>
              </a:spcBef>
              <a:spcAft>
                <a:spcPts val="0"/>
              </a:spcAft>
              <a:buClr>
                <a:schemeClr val="dk1"/>
              </a:buClr>
              <a:buSzPts val="2400"/>
              <a:buChar char="•"/>
            </a:pPr>
            <a:r>
              <a:rPr lang="en-US" sz="2400"/>
              <a:t>Behavioral models are used to describe the dynamic behavior of an executing system. This behavior can be modeled from the perspective of the data processed by the system, or by the events that stimulate responses from a system.</a:t>
            </a:r>
            <a:endParaRPr sz="2400"/>
          </a:p>
          <a:p>
            <a:pPr marL="342900" lvl="0" indent="-342900" algn="l" rtl="0">
              <a:lnSpc>
                <a:spcPct val="100000"/>
              </a:lnSpc>
              <a:spcBef>
                <a:spcPts val="480"/>
              </a:spcBef>
              <a:spcAft>
                <a:spcPts val="0"/>
              </a:spcAft>
              <a:buClr>
                <a:schemeClr val="dk1"/>
              </a:buClr>
              <a:buSzPts val="2400"/>
              <a:buChar char="•"/>
            </a:pPr>
            <a:r>
              <a:rPr lang="en-US" sz="2400"/>
              <a:t>Activity diagrams may be used to model the processing of data, where each activity represents one process step.</a:t>
            </a:r>
            <a:endParaRPr sz="2400"/>
          </a:p>
          <a:p>
            <a:pPr marL="342900" lvl="0" indent="-342900" algn="l" rtl="0">
              <a:lnSpc>
                <a:spcPct val="100000"/>
              </a:lnSpc>
              <a:spcBef>
                <a:spcPts val="480"/>
              </a:spcBef>
              <a:spcAft>
                <a:spcPts val="0"/>
              </a:spcAft>
              <a:buClr>
                <a:schemeClr val="dk1"/>
              </a:buClr>
              <a:buSzPts val="2400"/>
              <a:buChar char="•"/>
            </a:pPr>
            <a:r>
              <a:rPr lang="en-US" sz="2400"/>
              <a:t>State diagrams are used to model a system’s behavior in response to internal or external events. </a:t>
            </a:r>
            <a:endParaRPr sz="2400"/>
          </a:p>
        </p:txBody>
      </p:sp>
      <p:sp>
        <p:nvSpPr>
          <p:cNvPr id="955" name="Google Shape;955;p82"/>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
        <p:nvSpPr>
          <p:cNvPr id="956" name="Google Shape;956;p82"/>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57" name="Google Shape;957;p82"/>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PART II: REQUIREMENTS DOCUMENT</a:t>
            </a:r>
            <a:endParaRPr/>
          </a:p>
        </p:txBody>
      </p:sp>
      <p:sp>
        <p:nvSpPr>
          <p:cNvPr id="963" name="Google Shape;963;p8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888888"/>
              </a:buClr>
              <a:buSzPts val="2000"/>
              <a:buNone/>
            </a:pPr>
            <a:r>
              <a:rPr lang="en-US"/>
              <a:t>Software Requirements Specification (SRS)</a:t>
            </a:r>
            <a:endParaRPr/>
          </a:p>
        </p:txBody>
      </p:sp>
      <p:sp>
        <p:nvSpPr>
          <p:cNvPr id="964" name="Google Shape;964;p83"/>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65" name="Google Shape;965;p83"/>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
        <p:nvSpPr>
          <p:cNvPr id="966" name="Google Shape;966;p83"/>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8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Objective </a:t>
            </a:r>
            <a:endParaRPr/>
          </a:p>
        </p:txBody>
      </p:sp>
      <p:sp>
        <p:nvSpPr>
          <p:cNvPr id="972" name="Google Shape;972;p8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To understand how requirements may be organized in a software requirements document</a:t>
            </a:r>
            <a:endParaRPr/>
          </a:p>
          <a:p>
            <a:pPr marL="342900" lvl="0" indent="-342900" algn="l" rtl="0">
              <a:lnSpc>
                <a:spcPct val="100000"/>
              </a:lnSpc>
              <a:spcBef>
                <a:spcPts val="640"/>
              </a:spcBef>
              <a:spcAft>
                <a:spcPts val="0"/>
              </a:spcAft>
              <a:buClr>
                <a:schemeClr val="dk1"/>
              </a:buClr>
              <a:buSzPts val="3200"/>
              <a:buChar char="•"/>
            </a:pPr>
            <a:r>
              <a:rPr lang="en-US"/>
              <a:t>To adopt a standard in producing a requirements document</a:t>
            </a:r>
            <a:endParaRPr/>
          </a:p>
          <a:p>
            <a:pPr marL="342900" lvl="0" indent="-342900" algn="l" rtl="0">
              <a:lnSpc>
                <a:spcPct val="100000"/>
              </a:lnSpc>
              <a:spcBef>
                <a:spcPts val="640"/>
              </a:spcBef>
              <a:spcAft>
                <a:spcPts val="0"/>
              </a:spcAft>
              <a:buClr>
                <a:schemeClr val="dk1"/>
              </a:buClr>
              <a:buSzPts val="3200"/>
              <a:buChar char="•"/>
            </a:pPr>
            <a:r>
              <a:rPr lang="en-US"/>
              <a:t>To focus on specific requirements that include the analysis models</a:t>
            </a:r>
            <a:endParaRPr/>
          </a:p>
        </p:txBody>
      </p:sp>
      <p:sp>
        <p:nvSpPr>
          <p:cNvPr id="973" name="Google Shape;973;p84"/>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74" name="Google Shape;974;p84"/>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
        <p:nvSpPr>
          <p:cNvPr id="975" name="Google Shape;975;p84"/>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a:t>Software Requirements Document</a:t>
            </a:r>
            <a:endParaRPr/>
          </a:p>
        </p:txBody>
      </p:sp>
      <p:sp>
        <p:nvSpPr>
          <p:cNvPr id="982" name="Google Shape;982;p85"/>
          <p:cNvSpPr txBox="1">
            <a:spLocks noGrp="1"/>
          </p:cNvSpPr>
          <p:nvPr>
            <p:ph type="body" idx="1"/>
          </p:nvPr>
        </p:nvSpPr>
        <p:spPr>
          <a:xfrm>
            <a:off x="457200" y="1714500"/>
            <a:ext cx="8229600" cy="40767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800"/>
              <a:buFont typeface="Arial"/>
              <a:buChar char="•"/>
            </a:pPr>
            <a:r>
              <a:rPr lang="en-US" sz="2800"/>
              <a:t>Software requirements document is an </a:t>
            </a:r>
            <a:r>
              <a:rPr lang="en-US" sz="2800" b="1">
                <a:solidFill>
                  <a:srgbClr val="C00000"/>
                </a:solidFill>
              </a:rPr>
              <a:t>official statement</a:t>
            </a:r>
            <a:r>
              <a:rPr lang="en-US" sz="2800"/>
              <a:t> of what is required for the reference of software developers</a:t>
            </a:r>
            <a:endParaRPr/>
          </a:p>
          <a:p>
            <a:pPr marL="342900" lvl="0" indent="-342900" algn="just" rtl="0">
              <a:lnSpc>
                <a:spcPct val="100000"/>
              </a:lnSpc>
              <a:spcBef>
                <a:spcPts val="560"/>
              </a:spcBef>
              <a:spcAft>
                <a:spcPts val="0"/>
              </a:spcAft>
              <a:buClr>
                <a:schemeClr val="dk1"/>
              </a:buClr>
              <a:buSzPts val="2800"/>
              <a:buFont typeface="Arial"/>
              <a:buChar char="•"/>
            </a:pPr>
            <a:r>
              <a:rPr lang="en-US" sz="2800"/>
              <a:t>Should include both definitions of </a:t>
            </a:r>
            <a:r>
              <a:rPr lang="en-US" sz="2800" b="1">
                <a:solidFill>
                  <a:srgbClr val="C00000"/>
                </a:solidFill>
              </a:rPr>
              <a:t>user requirements</a:t>
            </a:r>
            <a:r>
              <a:rPr lang="en-US" sz="2800"/>
              <a:t> and specifications of the </a:t>
            </a:r>
            <a:r>
              <a:rPr lang="en-US" sz="2800" b="1">
                <a:solidFill>
                  <a:srgbClr val="C00000"/>
                </a:solidFill>
              </a:rPr>
              <a:t>system requirements</a:t>
            </a:r>
            <a:endParaRPr sz="2800"/>
          </a:p>
          <a:p>
            <a:pPr marL="342900" lvl="0" indent="-342900" algn="just" rtl="0">
              <a:lnSpc>
                <a:spcPct val="100000"/>
              </a:lnSpc>
              <a:spcBef>
                <a:spcPts val="560"/>
              </a:spcBef>
              <a:spcAft>
                <a:spcPts val="0"/>
              </a:spcAft>
              <a:buClr>
                <a:schemeClr val="dk1"/>
              </a:buClr>
              <a:buSzPts val="2800"/>
              <a:buFont typeface="Arial"/>
              <a:buChar char="•"/>
            </a:pPr>
            <a:r>
              <a:rPr lang="en-US" sz="2800"/>
              <a:t>It is NOT a design document</a:t>
            </a:r>
            <a:endParaRPr/>
          </a:p>
          <a:p>
            <a:pPr marL="342900" lvl="0" indent="-342900" algn="just" rtl="0">
              <a:lnSpc>
                <a:spcPct val="100000"/>
              </a:lnSpc>
              <a:spcBef>
                <a:spcPts val="560"/>
              </a:spcBef>
              <a:spcAft>
                <a:spcPts val="0"/>
              </a:spcAft>
              <a:buClr>
                <a:schemeClr val="dk1"/>
              </a:buClr>
              <a:buSzPts val="2800"/>
              <a:buFont typeface="Arial"/>
              <a:buChar char="•"/>
            </a:pPr>
            <a:r>
              <a:rPr lang="en-US" sz="2800"/>
              <a:t>As far as possible, it should set </a:t>
            </a:r>
            <a:r>
              <a:rPr lang="en-US" sz="2800" b="1">
                <a:solidFill>
                  <a:srgbClr val="C00000"/>
                </a:solidFill>
              </a:rPr>
              <a:t>WHAT</a:t>
            </a:r>
            <a:r>
              <a:rPr lang="en-US" sz="2800"/>
              <a:t> the system should do rather than HOW it should do it</a:t>
            </a:r>
            <a:endParaRPr/>
          </a:p>
          <a:p>
            <a:pPr marL="0" lvl="0" indent="0" algn="just" rtl="0">
              <a:lnSpc>
                <a:spcPct val="100000"/>
              </a:lnSpc>
              <a:spcBef>
                <a:spcPts val="560"/>
              </a:spcBef>
              <a:spcAft>
                <a:spcPts val="0"/>
              </a:spcAft>
              <a:buClr>
                <a:schemeClr val="dk1"/>
              </a:buClr>
              <a:buSzPts val="2800"/>
              <a:buNone/>
            </a:pPr>
            <a:endParaRPr sz="2800"/>
          </a:p>
        </p:txBody>
      </p:sp>
      <p:sp>
        <p:nvSpPr>
          <p:cNvPr id="983" name="Google Shape;983;p85"/>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84" name="Google Shape;984;p85"/>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
        <p:nvSpPr>
          <p:cNvPr id="985" name="Google Shape;985;p85"/>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User and System Requirements </a:t>
            </a:r>
            <a:endParaRPr/>
          </a:p>
        </p:txBody>
      </p:sp>
      <p:pic>
        <p:nvPicPr>
          <p:cNvPr id="991" name="Google Shape;991;p86"/>
          <p:cNvPicPr preferRelativeResize="0">
            <a:picLocks noGrp="1"/>
          </p:cNvPicPr>
          <p:nvPr>
            <p:ph type="body" idx="1"/>
          </p:nvPr>
        </p:nvPicPr>
        <p:blipFill rotWithShape="1">
          <a:blip r:embed="rId3">
            <a:alphaModFix/>
          </a:blip>
          <a:srcRect/>
          <a:stretch/>
        </p:blipFill>
        <p:spPr>
          <a:xfrm>
            <a:off x="457200" y="1600200"/>
            <a:ext cx="8229600" cy="4495799"/>
          </a:xfrm>
          <a:prstGeom prst="rect">
            <a:avLst/>
          </a:prstGeom>
          <a:noFill/>
          <a:ln>
            <a:noFill/>
          </a:ln>
        </p:spPr>
      </p:pic>
      <p:sp>
        <p:nvSpPr>
          <p:cNvPr id="992" name="Google Shape;992;p86"/>
          <p:cNvSpPr/>
          <p:nvPr/>
        </p:nvSpPr>
        <p:spPr>
          <a:xfrm>
            <a:off x="7620000" y="1265697"/>
            <a:ext cx="1219200" cy="612648"/>
          </a:xfrm>
          <a:prstGeom prst="wedgeEllipseCallout">
            <a:avLst>
              <a:gd name="adj1" fmla="val -61184"/>
              <a:gd name="adj2" fmla="val 78211"/>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Recall</a:t>
            </a:r>
            <a:endParaRPr sz="1400" b="0" i="0" u="none" strike="noStrike" cap="none">
              <a:solidFill>
                <a:srgbClr val="000000"/>
              </a:solidFill>
              <a:latin typeface="Arial"/>
              <a:ea typeface="Arial"/>
              <a:cs typeface="Arial"/>
              <a:sym typeface="Arial"/>
            </a:endParaRPr>
          </a:p>
        </p:txBody>
      </p:sp>
      <p:sp>
        <p:nvSpPr>
          <p:cNvPr id="993" name="Google Shape;993;p86"/>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994" name="Google Shape;994;p86"/>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
        <p:nvSpPr>
          <p:cNvPr id="995" name="Google Shape;995;p86"/>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n-US"/>
              <a:t>Users of a Requirements Document </a:t>
            </a:r>
            <a:endParaRPr/>
          </a:p>
        </p:txBody>
      </p:sp>
      <p:pic>
        <p:nvPicPr>
          <p:cNvPr id="1001" name="Google Shape;1001;p87" descr="4.6 ReqDocUsers.eps"/>
          <p:cNvPicPr preferRelativeResize="0"/>
          <p:nvPr/>
        </p:nvPicPr>
        <p:blipFill rotWithShape="1">
          <a:blip r:embed="rId3">
            <a:alphaModFix/>
          </a:blip>
          <a:srcRect/>
          <a:stretch/>
        </p:blipFill>
        <p:spPr>
          <a:xfrm>
            <a:off x="2514600" y="1485900"/>
            <a:ext cx="3810000" cy="4870450"/>
          </a:xfrm>
          <a:prstGeom prst="rect">
            <a:avLst/>
          </a:prstGeom>
          <a:noFill/>
          <a:ln>
            <a:noFill/>
          </a:ln>
        </p:spPr>
      </p:pic>
      <p:sp>
        <p:nvSpPr>
          <p:cNvPr id="1002" name="Google Shape;1002;p87"/>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03" name="Google Shape;1003;p87"/>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sp>
        <p:nvSpPr>
          <p:cNvPr id="1004" name="Google Shape;1004;p87"/>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a:t>Requirements Document Variability</a:t>
            </a:r>
            <a:endParaRPr/>
          </a:p>
        </p:txBody>
      </p:sp>
      <p:sp>
        <p:nvSpPr>
          <p:cNvPr id="1010" name="Google Shape;1010;p8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a:bodyPr>
          <a:lstStyle/>
          <a:p>
            <a:pPr marL="342900" lvl="0" indent="-342900" algn="just" rtl="0">
              <a:lnSpc>
                <a:spcPct val="100000"/>
              </a:lnSpc>
              <a:spcBef>
                <a:spcPts val="0"/>
              </a:spcBef>
              <a:spcAft>
                <a:spcPts val="0"/>
              </a:spcAft>
              <a:buClr>
                <a:schemeClr val="dk1"/>
              </a:buClr>
              <a:buSzPct val="100000"/>
              <a:buFont typeface="Arial"/>
              <a:buChar char="•"/>
            </a:pPr>
            <a:r>
              <a:rPr lang="en-US"/>
              <a:t>Information in requirements document depends on </a:t>
            </a:r>
            <a:r>
              <a:rPr lang="en-US" b="1">
                <a:solidFill>
                  <a:srgbClr val="C00000"/>
                </a:solidFill>
              </a:rPr>
              <a:t>type of system </a:t>
            </a:r>
            <a:r>
              <a:rPr lang="en-US"/>
              <a:t>and the </a:t>
            </a:r>
            <a:r>
              <a:rPr lang="en-US" b="1">
                <a:solidFill>
                  <a:srgbClr val="C00000"/>
                </a:solidFill>
              </a:rPr>
              <a:t>approach used </a:t>
            </a:r>
            <a:r>
              <a:rPr lang="en-US"/>
              <a:t>in its development</a:t>
            </a:r>
            <a:endParaRPr/>
          </a:p>
          <a:p>
            <a:pPr marL="342900" lvl="0" indent="-342900" algn="just" rtl="0">
              <a:lnSpc>
                <a:spcPct val="100000"/>
              </a:lnSpc>
              <a:spcBef>
                <a:spcPts val="592"/>
              </a:spcBef>
              <a:spcAft>
                <a:spcPts val="0"/>
              </a:spcAft>
              <a:buClr>
                <a:schemeClr val="dk1"/>
              </a:buClr>
              <a:buSzPct val="100000"/>
              <a:buFont typeface="Arial"/>
              <a:buChar char="•"/>
            </a:pPr>
            <a:r>
              <a:rPr lang="en-US"/>
              <a:t>Systems developed incrementally will, typically, have less detail in the requirements document</a:t>
            </a:r>
            <a:endParaRPr/>
          </a:p>
          <a:p>
            <a:pPr marL="342900" lvl="0" indent="-342900" algn="just" rtl="0">
              <a:lnSpc>
                <a:spcPct val="100000"/>
              </a:lnSpc>
              <a:spcBef>
                <a:spcPts val="592"/>
              </a:spcBef>
              <a:spcAft>
                <a:spcPts val="0"/>
              </a:spcAft>
              <a:buClr>
                <a:schemeClr val="dk1"/>
              </a:buClr>
              <a:buSzPct val="100000"/>
              <a:buFont typeface="Arial"/>
              <a:buChar char="•"/>
            </a:pPr>
            <a:r>
              <a:rPr lang="en-US"/>
              <a:t>Requirements </a:t>
            </a:r>
            <a:r>
              <a:rPr lang="en-US" b="1">
                <a:solidFill>
                  <a:srgbClr val="C00000"/>
                </a:solidFill>
              </a:rPr>
              <a:t>documents standards </a:t>
            </a:r>
            <a:r>
              <a:rPr lang="en-US"/>
              <a:t>have been designed e.g. IEEE standard</a:t>
            </a:r>
            <a:endParaRPr/>
          </a:p>
          <a:p>
            <a:pPr marL="342900" lvl="0" indent="-342900" algn="just" rtl="0">
              <a:lnSpc>
                <a:spcPct val="100000"/>
              </a:lnSpc>
              <a:spcBef>
                <a:spcPts val="592"/>
              </a:spcBef>
              <a:spcAft>
                <a:spcPts val="0"/>
              </a:spcAft>
              <a:buClr>
                <a:schemeClr val="dk1"/>
              </a:buClr>
              <a:buSzPct val="100000"/>
              <a:buFont typeface="Arial"/>
              <a:buChar char="•"/>
            </a:pPr>
            <a:r>
              <a:rPr lang="en-US"/>
              <a:t>These are mostly applicable to the requirements for large software projects</a:t>
            </a:r>
            <a:endParaRPr/>
          </a:p>
          <a:p>
            <a:pPr marL="0" lvl="0" indent="0" algn="l" rtl="0">
              <a:lnSpc>
                <a:spcPct val="100000"/>
              </a:lnSpc>
              <a:spcBef>
                <a:spcPts val="592"/>
              </a:spcBef>
              <a:spcAft>
                <a:spcPts val="0"/>
              </a:spcAft>
              <a:buClr>
                <a:schemeClr val="dk1"/>
              </a:buClr>
              <a:buSzPct val="100000"/>
              <a:buNone/>
            </a:pPr>
            <a:endParaRPr/>
          </a:p>
        </p:txBody>
      </p:sp>
      <p:sp>
        <p:nvSpPr>
          <p:cNvPr id="1011" name="Google Shape;1011;p88"/>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12" name="Google Shape;1012;p88"/>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1013" name="Google Shape;1013;p88"/>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IEEE Std 830-1998</a:t>
            </a:r>
            <a:endParaRPr/>
          </a:p>
        </p:txBody>
      </p:sp>
      <p:pic>
        <p:nvPicPr>
          <p:cNvPr id="1019" name="Google Shape;1019;p89"/>
          <p:cNvPicPr preferRelativeResize="0"/>
          <p:nvPr/>
        </p:nvPicPr>
        <p:blipFill rotWithShape="1">
          <a:blip r:embed="rId3">
            <a:alphaModFix/>
          </a:blip>
          <a:srcRect/>
          <a:stretch/>
        </p:blipFill>
        <p:spPr>
          <a:xfrm>
            <a:off x="1251286" y="1487805"/>
            <a:ext cx="6694710" cy="4961122"/>
          </a:xfrm>
          <a:prstGeom prst="rect">
            <a:avLst/>
          </a:prstGeom>
          <a:noFill/>
          <a:ln w="9525" cap="flat" cmpd="sng">
            <a:solidFill>
              <a:schemeClr val="dk1"/>
            </a:solidFill>
            <a:prstDash val="solid"/>
            <a:round/>
            <a:headEnd type="none" w="sm" len="sm"/>
            <a:tailEnd type="none" w="sm" len="sm"/>
          </a:ln>
        </p:spPr>
      </p:pic>
      <p:sp>
        <p:nvSpPr>
          <p:cNvPr id="1020" name="Google Shape;1020;p89"/>
          <p:cNvSpPr txBox="1">
            <a:spLocks noGrp="1"/>
          </p:cNvSpPr>
          <p:nvPr>
            <p:ph type="ftr" idx="11"/>
          </p:nvPr>
        </p:nvSpPr>
        <p:spPr>
          <a:xfrm>
            <a:off x="2469777" y="6620436"/>
            <a:ext cx="41910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Software Engineering</a:t>
            </a:r>
            <a:endParaRPr/>
          </a:p>
        </p:txBody>
      </p:sp>
      <p:sp>
        <p:nvSpPr>
          <p:cNvPr id="1021" name="Google Shape;1021;p89"/>
          <p:cNvSpPr txBox="1">
            <a:spLocks noGrp="1"/>
          </p:cNvSpPr>
          <p:nvPr>
            <p:ph type="sldNum" idx="12"/>
          </p:nvPr>
        </p:nvSpPr>
        <p:spPr>
          <a:xfrm>
            <a:off x="6553200" y="6598396"/>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sp>
        <p:nvSpPr>
          <p:cNvPr id="1022" name="Google Shape;1022;p89"/>
          <p:cNvSpPr txBox="1">
            <a:spLocks noGrp="1"/>
          </p:cNvSpPr>
          <p:nvPr>
            <p:ph type="dt" idx="10"/>
          </p:nvPr>
        </p:nvSpPr>
        <p:spPr>
          <a:xfrm>
            <a:off x="457200" y="6598396"/>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2021</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5662</Words>
  <Application>Microsoft Office PowerPoint</Application>
  <PresentationFormat>On-screen Show (4:3)</PresentationFormat>
  <Paragraphs>765</Paragraphs>
  <Slides>109</Slides>
  <Notes>109</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109</vt:i4>
      </vt:variant>
    </vt:vector>
  </HeadingPairs>
  <TitlesOfParts>
    <vt:vector size="115" baseType="lpstr">
      <vt:lpstr>Noto Sans Symbols</vt:lpstr>
      <vt:lpstr>Calibri</vt:lpstr>
      <vt:lpstr>Arial</vt:lpstr>
      <vt:lpstr>Libre Baskerville</vt:lpstr>
      <vt:lpstr>Office Theme</vt:lpstr>
      <vt:lpstr>Custom Design</vt:lpstr>
      <vt:lpstr>Module 5: Requirements Analysis and Modeling</vt:lpstr>
      <vt:lpstr>Outline</vt:lpstr>
      <vt:lpstr>PART I: REQUIREMENTS MODELING CONCEPT</vt:lpstr>
      <vt:lpstr>Objectives</vt:lpstr>
      <vt:lpstr>System Modeling</vt:lpstr>
      <vt:lpstr>Existing and Planned System Models</vt:lpstr>
      <vt:lpstr>System Perspectives</vt:lpstr>
      <vt:lpstr>Context Model</vt:lpstr>
      <vt:lpstr>UML Diagram Types</vt:lpstr>
      <vt:lpstr>Use of Graphical Models</vt:lpstr>
      <vt:lpstr>Ways of Writing a System Requirements Specification </vt:lpstr>
      <vt:lpstr>INTERACTION MODEL</vt:lpstr>
      <vt:lpstr>Interaction Model</vt:lpstr>
      <vt:lpstr>Use Case Modeling</vt:lpstr>
      <vt:lpstr>Stereotypes in UML</vt:lpstr>
      <vt:lpstr>Use Case Diagram: Notation</vt:lpstr>
      <vt:lpstr>Example: Use Case Diagram for Mentcare System</vt:lpstr>
      <vt:lpstr>Module in Use Case Diagram </vt:lpstr>
      <vt:lpstr>Example Structure</vt:lpstr>
      <vt:lpstr>Use Case Description</vt:lpstr>
      <vt:lpstr>Branching within a Flow and  Alternative Flow</vt:lpstr>
      <vt:lpstr>Repetition within a Flow: For/While</vt:lpstr>
      <vt:lpstr>&lt;&lt;include&gt;&gt; Relationship</vt:lpstr>
      <vt:lpstr>&lt;&lt;extend&gt;&gt; Relationship</vt:lpstr>
      <vt:lpstr>Example: Use Case Diagram for  e-Commerce System</vt:lpstr>
      <vt:lpstr>Example: Use Case Description for GoToCheckout</vt:lpstr>
      <vt:lpstr>Use Case Description for AcceptPaymentByCard and DisplayBasket</vt:lpstr>
      <vt:lpstr>User Story in Agile Development</vt:lpstr>
      <vt:lpstr>User Story</vt:lpstr>
      <vt:lpstr>Product Backlog in the Scrum Process (Agile Development) </vt:lpstr>
      <vt:lpstr>Components of Product Backlog Items (PBIs)</vt:lpstr>
      <vt:lpstr>Sprint Planning in the Scrum Process </vt:lpstr>
      <vt:lpstr>Sprint Backlog</vt:lpstr>
      <vt:lpstr>Launch Phase for Sprint</vt:lpstr>
      <vt:lpstr>User Story Description</vt:lpstr>
      <vt:lpstr>STRUCTURAL MODEL</vt:lpstr>
      <vt:lpstr>Structural Models</vt:lpstr>
      <vt:lpstr>Class Diagrams</vt:lpstr>
      <vt:lpstr>Domain Model Class Diagram Notation</vt:lpstr>
      <vt:lpstr>Class and Object Instantiation</vt:lpstr>
      <vt:lpstr>Class as a Template of Objects</vt:lpstr>
      <vt:lpstr>Class Stereotype Syntax</vt:lpstr>
      <vt:lpstr>Types of Class Stereotype</vt:lpstr>
      <vt:lpstr>Good Analysis Class</vt:lpstr>
      <vt:lpstr>Association</vt:lpstr>
      <vt:lpstr>Multiplicity</vt:lpstr>
      <vt:lpstr>Reflexive Association </vt:lpstr>
      <vt:lpstr>Association Class</vt:lpstr>
      <vt:lpstr>Generalization…</vt:lpstr>
      <vt:lpstr>Generalization</vt:lpstr>
      <vt:lpstr>Class Generalization</vt:lpstr>
      <vt:lpstr>Example: Generalization Hierarchy</vt:lpstr>
      <vt:lpstr>Aggregation and Composition</vt:lpstr>
      <vt:lpstr>Example: Classes and Associations in MHC-PMS</vt:lpstr>
      <vt:lpstr>Example: Domain Model for Online Shopping</vt:lpstr>
      <vt:lpstr>BEHAVIORAL MODEL</vt:lpstr>
      <vt:lpstr>Behavioral Model</vt:lpstr>
      <vt:lpstr>Data-Driven Modeling</vt:lpstr>
      <vt:lpstr>Activity Diagram</vt:lpstr>
      <vt:lpstr>Activity Diagram: Transition and Decision</vt:lpstr>
      <vt:lpstr>Activity Diagram: Fork and Join</vt:lpstr>
      <vt:lpstr>Activity Diagram: Swimlanes</vt:lpstr>
      <vt:lpstr>Sequence Diagram</vt:lpstr>
      <vt:lpstr>Sequence Diagram Syntax</vt:lpstr>
      <vt:lpstr>Syntax/Notation Details</vt:lpstr>
      <vt:lpstr>Types of Message</vt:lpstr>
      <vt:lpstr>Message in Sequence Diagram</vt:lpstr>
      <vt:lpstr>Iteration in Sequence Diagram</vt:lpstr>
      <vt:lpstr>Branching and Self-Delegation</vt:lpstr>
      <vt:lpstr>Concurrency: Active Objects</vt:lpstr>
      <vt:lpstr>Example: Sequence Diagram for View Patient Info in MHC-PMS</vt:lpstr>
      <vt:lpstr>Example: Sequence Diagram for Process Order</vt:lpstr>
      <vt:lpstr>Example: Sequence Diagram Using Class Stereotypes</vt:lpstr>
      <vt:lpstr>Sequence Diagram: Scope for Analysis</vt:lpstr>
      <vt:lpstr>Event-Driven Modeling</vt:lpstr>
      <vt:lpstr>State Chart or State Machine Diagram</vt:lpstr>
      <vt:lpstr>Event and State</vt:lpstr>
      <vt:lpstr>State Syntax</vt:lpstr>
      <vt:lpstr>State</vt:lpstr>
      <vt:lpstr>Identifying the Object Behavior</vt:lpstr>
      <vt:lpstr>Identify States</vt:lpstr>
      <vt:lpstr>Transition</vt:lpstr>
      <vt:lpstr>Event</vt:lpstr>
      <vt:lpstr>Example: Call Event State Chart</vt:lpstr>
      <vt:lpstr>Example: Signal Event State Chart </vt:lpstr>
      <vt:lpstr>Example: Change Event State Chart</vt:lpstr>
      <vt:lpstr>Example: Time Event State Chart</vt:lpstr>
      <vt:lpstr>Example: State Diagram of a Microwave Oven</vt:lpstr>
      <vt:lpstr>Example: Microwave Oven Operation</vt:lpstr>
      <vt:lpstr>Rules for Developing State Charts </vt:lpstr>
      <vt:lpstr>Key Points…</vt:lpstr>
      <vt:lpstr>Key Points</vt:lpstr>
      <vt:lpstr>PART II: REQUIREMENTS DOCUMENT</vt:lpstr>
      <vt:lpstr>Objective </vt:lpstr>
      <vt:lpstr>Software Requirements Document</vt:lpstr>
      <vt:lpstr>User and System Requirements </vt:lpstr>
      <vt:lpstr>Users of a Requirements Document </vt:lpstr>
      <vt:lpstr>Requirements Document Variability</vt:lpstr>
      <vt:lpstr>IEEE Std 830-1998</vt:lpstr>
      <vt:lpstr>SRS Outline of IEEE Std 830-1998</vt:lpstr>
      <vt:lpstr>Example of Template for the Front Part of SRS Document</vt:lpstr>
      <vt:lpstr>Section 1: Introduction</vt:lpstr>
      <vt:lpstr>Section 2: Overall Description, Sub-Section 2.1</vt:lpstr>
      <vt:lpstr>Sub-sections 2.1.1 to 2.1.3</vt:lpstr>
      <vt:lpstr>Sub-sections 2.2 &amp; 2.3</vt:lpstr>
      <vt:lpstr>Sub-sections 2.4 to 2.6</vt:lpstr>
      <vt:lpstr>Section 3: Specific Requirements</vt:lpstr>
      <vt:lpstr>Appendix A.5 Template of SRS Section 3: Organized by Feature (IEEE Std 830-1998)</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Referee</dc:creator>
  <cp:lastModifiedBy>ALIF RIDZUAN BIN KHAIRUDDIN 16784</cp:lastModifiedBy>
  <cp:revision>10</cp:revision>
  <dcterms:created xsi:type="dcterms:W3CDTF">2012-07-30T02:22:03Z</dcterms:created>
  <dcterms:modified xsi:type="dcterms:W3CDTF">2025-11-17T04:22:32Z</dcterms:modified>
</cp:coreProperties>
</file>